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4"/>
  </p:notesMasterIdLst>
  <p:handoutMasterIdLst>
    <p:handoutMasterId r:id="rId25"/>
  </p:handoutMasterIdLst>
  <p:sldIdLst>
    <p:sldId id="256" r:id="rId5"/>
    <p:sldId id="636" r:id="rId6"/>
    <p:sldId id="596" r:id="rId7"/>
    <p:sldId id="373" r:id="rId8"/>
    <p:sldId id="573" r:id="rId9"/>
    <p:sldId id="598" r:id="rId10"/>
    <p:sldId id="631" r:id="rId11"/>
    <p:sldId id="599" r:id="rId12"/>
    <p:sldId id="600" r:id="rId13"/>
    <p:sldId id="626" r:id="rId14"/>
    <p:sldId id="627" r:id="rId15"/>
    <p:sldId id="628" r:id="rId16"/>
    <p:sldId id="629" r:id="rId17"/>
    <p:sldId id="630" r:id="rId18"/>
    <p:sldId id="633" r:id="rId19"/>
    <p:sldId id="634" r:id="rId20"/>
    <p:sldId id="635" r:id="rId21"/>
    <p:sldId id="632" r:id="rId22"/>
    <p:sldId id="26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88E4E9"/>
    <a:srgbClr val="00B0F0"/>
    <a:srgbClr val="96F9F0"/>
    <a:srgbClr val="55D6F9"/>
    <a:srgbClr val="42EEDE"/>
    <a:srgbClr val="54C7E5"/>
    <a:srgbClr val="C00000"/>
    <a:srgbClr val="C55A1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50" autoAdjust="0"/>
    <p:restoredTop sz="93591"/>
  </p:normalViewPr>
  <p:slideViewPr>
    <p:cSldViewPr snapToGrid="0">
      <p:cViewPr varScale="1">
        <p:scale>
          <a:sx n="87" d="100"/>
          <a:sy n="87" d="100"/>
        </p:scale>
        <p:origin x="75" y="415"/>
      </p:cViewPr>
      <p:guideLst>
        <p:guide orient="horz" pos="2160"/>
        <p:guide pos="3840"/>
      </p:guideLst>
    </p:cSldViewPr>
  </p:slideViewPr>
  <p:notesTextViewPr>
    <p:cViewPr>
      <p:scale>
        <a:sx n="50" d="100"/>
        <a:sy n="50" d="100"/>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479E9D1-9BF0-4590-93E9-CEBE68D7E940}" type="datetimeFigureOut">
              <a:rPr lang="en-GB" smtClean="0"/>
              <a:t>22/10/2024</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6401D88-D640-45B3-A274-37CE828BF5A4}" type="slidenum">
              <a:rPr lang="en-GB" smtClean="0"/>
              <a:t>‹#›</a:t>
            </a:fld>
            <a:endParaRPr lang="en-GB"/>
          </a:p>
        </p:txBody>
      </p:sp>
    </p:spTree>
    <p:extLst>
      <p:ext uri="{BB962C8B-B14F-4D97-AF65-F5344CB8AC3E}">
        <p14:creationId xmlns:p14="http://schemas.microsoft.com/office/powerpoint/2010/main" val="19334921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148F16-BF7A-4F46-8638-D8BDBA5C460F}" type="datetimeFigureOut">
              <a:rPr lang="en-FI" smtClean="0"/>
              <a:t>10/22/2024</a:t>
            </a:fld>
            <a:endParaRPr lang="en-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CC9347-A9CA-0B41-9C3C-7ADBB4FD3F7A}" type="slidenum">
              <a:rPr lang="en-FI" smtClean="0"/>
              <a:t>‹#›</a:t>
            </a:fld>
            <a:endParaRPr lang="en-FI"/>
          </a:p>
        </p:txBody>
      </p:sp>
    </p:spTree>
    <p:extLst>
      <p:ext uri="{BB962C8B-B14F-4D97-AF65-F5344CB8AC3E}">
        <p14:creationId xmlns:p14="http://schemas.microsoft.com/office/powerpoint/2010/main" val="6119472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EC7442-B93F-39F8-42EE-E42949261B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0EC4F9-A3EA-EAC8-E146-E400EBBACB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306F0E-AB3F-184E-BF89-ADA0626DDCF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D33864D-B95C-A4DF-4E0D-6A253F6BF764}"/>
              </a:ext>
            </a:extLst>
          </p:cNvPr>
          <p:cNvSpPr>
            <a:spLocks noGrp="1"/>
          </p:cNvSpPr>
          <p:nvPr>
            <p:ph type="sldNum" sz="quarter" idx="10"/>
          </p:nvPr>
        </p:nvSpPr>
        <p:spPr/>
        <p:txBody>
          <a:bodyPr/>
          <a:lstStyle/>
          <a:p>
            <a:fld id="{92CC9347-A9CA-0B41-9C3C-7ADBB4FD3F7A}" type="slidenum">
              <a:rPr lang="en-FI" smtClean="0"/>
              <a:t>2</a:t>
            </a:fld>
            <a:endParaRPr lang="en-FI"/>
          </a:p>
        </p:txBody>
      </p:sp>
    </p:spTree>
    <p:extLst>
      <p:ext uri="{BB962C8B-B14F-4D97-AF65-F5344CB8AC3E}">
        <p14:creationId xmlns:p14="http://schemas.microsoft.com/office/powerpoint/2010/main" val="3435908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2B4E68-F656-F5AB-A4CA-662C1ECE34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FA922D-15D2-ED5E-7A5E-E7F2324CE4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F5E2F3-1A9D-5C08-7AA6-64AD163E649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0AEAE27-A5BE-EC99-62B2-29EF038F2C55}"/>
              </a:ext>
            </a:extLst>
          </p:cNvPr>
          <p:cNvSpPr>
            <a:spLocks noGrp="1"/>
          </p:cNvSpPr>
          <p:nvPr>
            <p:ph type="sldNum" sz="quarter" idx="10"/>
          </p:nvPr>
        </p:nvSpPr>
        <p:spPr/>
        <p:txBody>
          <a:bodyPr/>
          <a:lstStyle/>
          <a:p>
            <a:fld id="{92CC9347-A9CA-0B41-9C3C-7ADBB4FD3F7A}" type="slidenum">
              <a:rPr lang="en-FI" smtClean="0"/>
              <a:t>12</a:t>
            </a:fld>
            <a:endParaRPr lang="en-FI"/>
          </a:p>
        </p:txBody>
      </p:sp>
    </p:spTree>
    <p:extLst>
      <p:ext uri="{BB962C8B-B14F-4D97-AF65-F5344CB8AC3E}">
        <p14:creationId xmlns:p14="http://schemas.microsoft.com/office/powerpoint/2010/main" val="1353677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A071D0-A11B-AE03-0025-4E40005CCC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B7B231-B423-D853-1121-A191254BDD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882132-C267-3B07-5B57-31E5E3F565C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5FC8F82-5806-1028-A871-E80793F87EAA}"/>
              </a:ext>
            </a:extLst>
          </p:cNvPr>
          <p:cNvSpPr>
            <a:spLocks noGrp="1"/>
          </p:cNvSpPr>
          <p:nvPr>
            <p:ph type="sldNum" sz="quarter" idx="10"/>
          </p:nvPr>
        </p:nvSpPr>
        <p:spPr/>
        <p:txBody>
          <a:bodyPr/>
          <a:lstStyle/>
          <a:p>
            <a:fld id="{92CC9347-A9CA-0B41-9C3C-7ADBB4FD3F7A}" type="slidenum">
              <a:rPr lang="en-FI" smtClean="0"/>
              <a:t>13</a:t>
            </a:fld>
            <a:endParaRPr lang="en-FI"/>
          </a:p>
        </p:txBody>
      </p:sp>
    </p:spTree>
    <p:extLst>
      <p:ext uri="{BB962C8B-B14F-4D97-AF65-F5344CB8AC3E}">
        <p14:creationId xmlns:p14="http://schemas.microsoft.com/office/powerpoint/2010/main" val="4884085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12D8C3-B2B8-4130-596A-FD93F7D0C9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E99045-78C4-80F5-DBEA-9B71A0F754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D87BC0-2211-2E97-A640-EAEA054E00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BC33794-AE47-9AA7-2644-EE40222A5E2C}"/>
              </a:ext>
            </a:extLst>
          </p:cNvPr>
          <p:cNvSpPr>
            <a:spLocks noGrp="1"/>
          </p:cNvSpPr>
          <p:nvPr>
            <p:ph type="sldNum" sz="quarter" idx="10"/>
          </p:nvPr>
        </p:nvSpPr>
        <p:spPr/>
        <p:txBody>
          <a:bodyPr/>
          <a:lstStyle/>
          <a:p>
            <a:fld id="{92CC9347-A9CA-0B41-9C3C-7ADBB4FD3F7A}" type="slidenum">
              <a:rPr lang="en-FI" smtClean="0"/>
              <a:t>14</a:t>
            </a:fld>
            <a:endParaRPr lang="en-FI"/>
          </a:p>
        </p:txBody>
      </p:sp>
    </p:spTree>
    <p:extLst>
      <p:ext uri="{BB962C8B-B14F-4D97-AF65-F5344CB8AC3E}">
        <p14:creationId xmlns:p14="http://schemas.microsoft.com/office/powerpoint/2010/main" val="29120598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12D8C3-B2B8-4130-596A-FD93F7D0C9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E99045-78C4-80F5-DBEA-9B71A0F754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D87BC0-2211-2E97-A640-EAEA054E00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BC33794-AE47-9AA7-2644-EE40222A5E2C}"/>
              </a:ext>
            </a:extLst>
          </p:cNvPr>
          <p:cNvSpPr>
            <a:spLocks noGrp="1"/>
          </p:cNvSpPr>
          <p:nvPr>
            <p:ph type="sldNum" sz="quarter" idx="10"/>
          </p:nvPr>
        </p:nvSpPr>
        <p:spPr/>
        <p:txBody>
          <a:bodyPr/>
          <a:lstStyle/>
          <a:p>
            <a:fld id="{92CC9347-A9CA-0B41-9C3C-7ADBB4FD3F7A}" type="slidenum">
              <a:rPr lang="en-FI" smtClean="0"/>
              <a:t>15</a:t>
            </a:fld>
            <a:endParaRPr lang="en-FI"/>
          </a:p>
        </p:txBody>
      </p:sp>
    </p:spTree>
    <p:extLst>
      <p:ext uri="{BB962C8B-B14F-4D97-AF65-F5344CB8AC3E}">
        <p14:creationId xmlns:p14="http://schemas.microsoft.com/office/powerpoint/2010/main" val="30533727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12D8C3-B2B8-4130-596A-FD93F7D0C9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E99045-78C4-80F5-DBEA-9B71A0F754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D87BC0-2211-2E97-A640-EAEA054E00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BC33794-AE47-9AA7-2644-EE40222A5E2C}"/>
              </a:ext>
            </a:extLst>
          </p:cNvPr>
          <p:cNvSpPr>
            <a:spLocks noGrp="1"/>
          </p:cNvSpPr>
          <p:nvPr>
            <p:ph type="sldNum" sz="quarter" idx="10"/>
          </p:nvPr>
        </p:nvSpPr>
        <p:spPr/>
        <p:txBody>
          <a:bodyPr/>
          <a:lstStyle/>
          <a:p>
            <a:fld id="{92CC9347-A9CA-0B41-9C3C-7ADBB4FD3F7A}" type="slidenum">
              <a:rPr lang="en-FI" smtClean="0"/>
              <a:t>16</a:t>
            </a:fld>
            <a:endParaRPr lang="en-FI"/>
          </a:p>
        </p:txBody>
      </p:sp>
    </p:spTree>
    <p:extLst>
      <p:ext uri="{BB962C8B-B14F-4D97-AF65-F5344CB8AC3E}">
        <p14:creationId xmlns:p14="http://schemas.microsoft.com/office/powerpoint/2010/main" val="9160599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12D8C3-B2B8-4130-596A-FD93F7D0C9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E99045-78C4-80F5-DBEA-9B71A0F754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9D87BC0-2211-2E97-A640-EAEA054E00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BC33794-AE47-9AA7-2644-EE40222A5E2C}"/>
              </a:ext>
            </a:extLst>
          </p:cNvPr>
          <p:cNvSpPr>
            <a:spLocks noGrp="1"/>
          </p:cNvSpPr>
          <p:nvPr>
            <p:ph type="sldNum" sz="quarter" idx="10"/>
          </p:nvPr>
        </p:nvSpPr>
        <p:spPr/>
        <p:txBody>
          <a:bodyPr/>
          <a:lstStyle/>
          <a:p>
            <a:fld id="{92CC9347-A9CA-0B41-9C3C-7ADBB4FD3F7A}" type="slidenum">
              <a:rPr lang="en-FI" smtClean="0"/>
              <a:t>17</a:t>
            </a:fld>
            <a:endParaRPr lang="en-FI"/>
          </a:p>
        </p:txBody>
      </p:sp>
    </p:spTree>
    <p:extLst>
      <p:ext uri="{BB962C8B-B14F-4D97-AF65-F5344CB8AC3E}">
        <p14:creationId xmlns:p14="http://schemas.microsoft.com/office/powerpoint/2010/main" val="29999696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EC7442-B93F-39F8-42EE-E42949261B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0EC4F9-A3EA-EAC8-E146-E400EBBACB5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306F0E-AB3F-184E-BF89-ADA0626DDCF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D33864D-B95C-A4DF-4E0D-6A253F6BF764}"/>
              </a:ext>
            </a:extLst>
          </p:cNvPr>
          <p:cNvSpPr>
            <a:spLocks noGrp="1"/>
          </p:cNvSpPr>
          <p:nvPr>
            <p:ph type="sldNum" sz="quarter" idx="10"/>
          </p:nvPr>
        </p:nvSpPr>
        <p:spPr/>
        <p:txBody>
          <a:bodyPr/>
          <a:lstStyle/>
          <a:p>
            <a:fld id="{92CC9347-A9CA-0B41-9C3C-7ADBB4FD3F7A}" type="slidenum">
              <a:rPr lang="en-FI" smtClean="0"/>
              <a:t>18</a:t>
            </a:fld>
            <a:endParaRPr lang="en-FI"/>
          </a:p>
        </p:txBody>
      </p:sp>
    </p:spTree>
    <p:extLst>
      <p:ext uri="{BB962C8B-B14F-4D97-AF65-F5344CB8AC3E}">
        <p14:creationId xmlns:p14="http://schemas.microsoft.com/office/powerpoint/2010/main" val="584601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D26A46-4328-932D-2351-099131EE17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0D66256-A851-3835-6EBD-137672D60A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CD9E33-4702-EEF1-7B40-A38948C4AED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B70EB42-1113-5402-57F5-2D16F019F94B}"/>
              </a:ext>
            </a:extLst>
          </p:cNvPr>
          <p:cNvSpPr>
            <a:spLocks noGrp="1"/>
          </p:cNvSpPr>
          <p:nvPr>
            <p:ph type="sldNum" sz="quarter" idx="10"/>
          </p:nvPr>
        </p:nvSpPr>
        <p:spPr/>
        <p:txBody>
          <a:bodyPr/>
          <a:lstStyle/>
          <a:p>
            <a:fld id="{92CC9347-A9CA-0B41-9C3C-7ADBB4FD3F7A}" type="slidenum">
              <a:rPr lang="en-FI" smtClean="0"/>
              <a:t>4</a:t>
            </a:fld>
            <a:endParaRPr lang="en-FI"/>
          </a:p>
        </p:txBody>
      </p:sp>
    </p:spTree>
    <p:extLst>
      <p:ext uri="{BB962C8B-B14F-4D97-AF65-F5344CB8AC3E}">
        <p14:creationId xmlns:p14="http://schemas.microsoft.com/office/powerpoint/2010/main" val="1291108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426640-4E9C-59F3-78BD-D4CE05DD76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697701-36C4-3AAD-BED2-E6426D47719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DB4B96-681E-9562-BDCA-00E17A93F25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6356EFD-6D7D-48B3-42A9-CF1067C78933}"/>
              </a:ext>
            </a:extLst>
          </p:cNvPr>
          <p:cNvSpPr>
            <a:spLocks noGrp="1"/>
          </p:cNvSpPr>
          <p:nvPr>
            <p:ph type="sldNum" sz="quarter" idx="10"/>
          </p:nvPr>
        </p:nvSpPr>
        <p:spPr/>
        <p:txBody>
          <a:bodyPr/>
          <a:lstStyle/>
          <a:p>
            <a:fld id="{92CC9347-A9CA-0B41-9C3C-7ADBB4FD3F7A}" type="slidenum">
              <a:rPr lang="en-FI" smtClean="0"/>
              <a:t>5</a:t>
            </a:fld>
            <a:endParaRPr lang="en-FI"/>
          </a:p>
        </p:txBody>
      </p:sp>
    </p:spTree>
    <p:extLst>
      <p:ext uri="{BB962C8B-B14F-4D97-AF65-F5344CB8AC3E}">
        <p14:creationId xmlns:p14="http://schemas.microsoft.com/office/powerpoint/2010/main" val="39391504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59948B-83B5-E454-A8B5-B846D97BEC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21F13F-6FEC-F3C5-876F-E371471457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4272B5-73DD-F84F-9CF6-66570704339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1D84D58-0126-F491-48C8-86314E8B27F9}"/>
              </a:ext>
            </a:extLst>
          </p:cNvPr>
          <p:cNvSpPr>
            <a:spLocks noGrp="1"/>
          </p:cNvSpPr>
          <p:nvPr>
            <p:ph type="sldNum" sz="quarter" idx="10"/>
          </p:nvPr>
        </p:nvSpPr>
        <p:spPr/>
        <p:txBody>
          <a:bodyPr/>
          <a:lstStyle/>
          <a:p>
            <a:fld id="{92CC9347-A9CA-0B41-9C3C-7ADBB4FD3F7A}" type="slidenum">
              <a:rPr lang="en-FI" smtClean="0"/>
              <a:t>6</a:t>
            </a:fld>
            <a:endParaRPr lang="en-FI"/>
          </a:p>
        </p:txBody>
      </p:sp>
    </p:spTree>
    <p:extLst>
      <p:ext uri="{BB962C8B-B14F-4D97-AF65-F5344CB8AC3E}">
        <p14:creationId xmlns:p14="http://schemas.microsoft.com/office/powerpoint/2010/main" val="206038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587F1B-56E8-84FE-BCE3-C558547F52F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5C9CB0-AABA-15EE-BB25-0272788B08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335EB3-B54D-E20A-3A2B-55ABEEF82C6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FE81081-A582-1A03-18E7-B22DC438ADD7}"/>
              </a:ext>
            </a:extLst>
          </p:cNvPr>
          <p:cNvSpPr>
            <a:spLocks noGrp="1"/>
          </p:cNvSpPr>
          <p:nvPr>
            <p:ph type="sldNum" sz="quarter" idx="10"/>
          </p:nvPr>
        </p:nvSpPr>
        <p:spPr/>
        <p:txBody>
          <a:bodyPr/>
          <a:lstStyle/>
          <a:p>
            <a:fld id="{92CC9347-A9CA-0B41-9C3C-7ADBB4FD3F7A}" type="slidenum">
              <a:rPr lang="en-FI" smtClean="0"/>
              <a:t>7</a:t>
            </a:fld>
            <a:endParaRPr lang="en-FI"/>
          </a:p>
        </p:txBody>
      </p:sp>
    </p:spTree>
    <p:extLst>
      <p:ext uri="{BB962C8B-B14F-4D97-AF65-F5344CB8AC3E}">
        <p14:creationId xmlns:p14="http://schemas.microsoft.com/office/powerpoint/2010/main" val="1569885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8ADC7E-3253-E07D-2352-6C6F713F9A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FF86958-D7A6-794F-FEB3-F881222D76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BA28613-4D0B-AC1C-FE62-65EF8B9F84F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8568956-8B56-B906-BC37-E3C5DBB46AE6}"/>
              </a:ext>
            </a:extLst>
          </p:cNvPr>
          <p:cNvSpPr>
            <a:spLocks noGrp="1"/>
          </p:cNvSpPr>
          <p:nvPr>
            <p:ph type="sldNum" sz="quarter" idx="10"/>
          </p:nvPr>
        </p:nvSpPr>
        <p:spPr/>
        <p:txBody>
          <a:bodyPr/>
          <a:lstStyle/>
          <a:p>
            <a:fld id="{92CC9347-A9CA-0B41-9C3C-7ADBB4FD3F7A}" type="slidenum">
              <a:rPr lang="en-FI" smtClean="0"/>
              <a:t>8</a:t>
            </a:fld>
            <a:endParaRPr lang="en-FI"/>
          </a:p>
        </p:txBody>
      </p:sp>
    </p:spTree>
    <p:extLst>
      <p:ext uri="{BB962C8B-B14F-4D97-AF65-F5344CB8AC3E}">
        <p14:creationId xmlns:p14="http://schemas.microsoft.com/office/powerpoint/2010/main" val="38534538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C9D07C-065F-1441-DE7E-629A99645DE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F643B5B-14D8-9B2D-A62E-1DC0AE0F95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929DAC-66C5-FA61-0599-6CB0E5E7B26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14183DD-4FE5-499D-AF44-B69CCFBA7BF3}"/>
              </a:ext>
            </a:extLst>
          </p:cNvPr>
          <p:cNvSpPr>
            <a:spLocks noGrp="1"/>
          </p:cNvSpPr>
          <p:nvPr>
            <p:ph type="sldNum" sz="quarter" idx="10"/>
          </p:nvPr>
        </p:nvSpPr>
        <p:spPr/>
        <p:txBody>
          <a:bodyPr/>
          <a:lstStyle/>
          <a:p>
            <a:fld id="{92CC9347-A9CA-0B41-9C3C-7ADBB4FD3F7A}" type="slidenum">
              <a:rPr lang="en-FI" smtClean="0"/>
              <a:t>9</a:t>
            </a:fld>
            <a:endParaRPr lang="en-FI"/>
          </a:p>
        </p:txBody>
      </p:sp>
    </p:spTree>
    <p:extLst>
      <p:ext uri="{BB962C8B-B14F-4D97-AF65-F5344CB8AC3E}">
        <p14:creationId xmlns:p14="http://schemas.microsoft.com/office/powerpoint/2010/main" val="1591066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D526E6-6316-CB9C-2745-77C9155AC6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B0D9D7-AB14-F1B1-A6C2-5F6F8BB89BB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D0A5B3-DCF5-E8BD-9C64-3479153F401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F157906-CF65-571E-3509-646B3E54D0A1}"/>
              </a:ext>
            </a:extLst>
          </p:cNvPr>
          <p:cNvSpPr>
            <a:spLocks noGrp="1"/>
          </p:cNvSpPr>
          <p:nvPr>
            <p:ph type="sldNum" sz="quarter" idx="10"/>
          </p:nvPr>
        </p:nvSpPr>
        <p:spPr/>
        <p:txBody>
          <a:bodyPr/>
          <a:lstStyle/>
          <a:p>
            <a:fld id="{92CC9347-A9CA-0B41-9C3C-7ADBB4FD3F7A}" type="slidenum">
              <a:rPr lang="en-FI" smtClean="0"/>
              <a:t>10</a:t>
            </a:fld>
            <a:endParaRPr lang="en-FI"/>
          </a:p>
        </p:txBody>
      </p:sp>
    </p:spTree>
    <p:extLst>
      <p:ext uri="{BB962C8B-B14F-4D97-AF65-F5344CB8AC3E}">
        <p14:creationId xmlns:p14="http://schemas.microsoft.com/office/powerpoint/2010/main" val="10567398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C68692-289B-19DE-F8C1-5E0173A64DC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70800F8-2CD8-A673-1666-86AE4F780F8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6F1F3CA-48C8-EFA1-9850-80E7106350B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082590A-C959-93CA-0DC0-B084FF2722E0}"/>
              </a:ext>
            </a:extLst>
          </p:cNvPr>
          <p:cNvSpPr>
            <a:spLocks noGrp="1"/>
          </p:cNvSpPr>
          <p:nvPr>
            <p:ph type="sldNum" sz="quarter" idx="10"/>
          </p:nvPr>
        </p:nvSpPr>
        <p:spPr/>
        <p:txBody>
          <a:bodyPr/>
          <a:lstStyle/>
          <a:p>
            <a:fld id="{92CC9347-A9CA-0B41-9C3C-7ADBB4FD3F7A}" type="slidenum">
              <a:rPr lang="en-FI" smtClean="0"/>
              <a:t>11</a:t>
            </a:fld>
            <a:endParaRPr lang="en-FI"/>
          </a:p>
        </p:txBody>
      </p:sp>
    </p:spTree>
    <p:extLst>
      <p:ext uri="{BB962C8B-B14F-4D97-AF65-F5344CB8AC3E}">
        <p14:creationId xmlns:p14="http://schemas.microsoft.com/office/powerpoint/2010/main" val="295289193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7472516"/>
          </a:xfrm>
          <a:prstGeom prst="rect">
            <a:avLst/>
          </a:prstGeom>
        </p:spPr>
      </p:pic>
      <p:sp>
        <p:nvSpPr>
          <p:cNvPr id="2" name="Title 1"/>
          <p:cNvSpPr>
            <a:spLocks noGrp="1"/>
          </p:cNvSpPr>
          <p:nvPr>
            <p:ph type="ctrTitle"/>
          </p:nvPr>
        </p:nvSpPr>
        <p:spPr>
          <a:xfrm>
            <a:off x="4258492" y="4376057"/>
            <a:ext cx="7733212" cy="897385"/>
          </a:xfrm>
        </p:spPr>
        <p:txBody>
          <a:bodyPr anchor="b">
            <a:normAutofit/>
          </a:bodyPr>
          <a:lstStyle>
            <a:lvl1pPr algn="ctr">
              <a:defRPr sz="4500" b="0">
                <a:solidFill>
                  <a:schemeClr val="tx1">
                    <a:lumMod val="75000"/>
                    <a:lumOff val="25000"/>
                  </a:schemeClr>
                </a:solidFill>
                <a:latin typeface="+mn-lt"/>
              </a:defRPr>
            </a:lvl1pPr>
          </a:lstStyle>
          <a:p>
            <a:r>
              <a:rPr lang="en-US"/>
              <a:t>Click to edit Master title style</a:t>
            </a:r>
            <a:endParaRPr lang="en-GB"/>
          </a:p>
        </p:txBody>
      </p:sp>
      <p:sp>
        <p:nvSpPr>
          <p:cNvPr id="3" name="Subtitle 2"/>
          <p:cNvSpPr>
            <a:spLocks noGrp="1"/>
          </p:cNvSpPr>
          <p:nvPr>
            <p:ph type="subTitle" idx="1"/>
          </p:nvPr>
        </p:nvSpPr>
        <p:spPr>
          <a:xfrm>
            <a:off x="4258492" y="5372049"/>
            <a:ext cx="7733212" cy="793620"/>
          </a:xfrm>
        </p:spPr>
        <p:txBody>
          <a:bodyPr/>
          <a:lstStyle>
            <a:lvl1pPr marL="0" indent="0" algn="ctr">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33104" y="3051005"/>
            <a:ext cx="2723605" cy="727783"/>
          </a:xfrm>
          <a:prstGeom prst="rect">
            <a:avLst/>
          </a:prstGeom>
        </p:spPr>
      </p:pic>
      <p:pic>
        <p:nvPicPr>
          <p:cNvPr id="14" name="Picture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0733" y="3910598"/>
            <a:ext cx="3614400" cy="930918"/>
          </a:xfrm>
          <a:prstGeom prst="rect">
            <a:avLst/>
          </a:prstGeom>
        </p:spPr>
      </p:pic>
    </p:spTree>
    <p:extLst>
      <p:ext uri="{BB962C8B-B14F-4D97-AF65-F5344CB8AC3E}">
        <p14:creationId xmlns:p14="http://schemas.microsoft.com/office/powerpoint/2010/main" val="15975235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8B2F657E-F44B-44F8-A6B2-6B7032FF1FB0}" type="datetimeFigureOut">
              <a:rPr lang="en-GB" smtClean="0"/>
              <a:t>22/10/2024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C194152-224B-4EDE-8428-7082BF23D4A0}" type="slidenum">
              <a:rPr lang="en-GB" smtClean="0"/>
              <a:t>‹#›</a:t>
            </a:fld>
            <a:endParaRPr lang="en-GB"/>
          </a:p>
        </p:txBody>
      </p:sp>
    </p:spTree>
    <p:extLst>
      <p:ext uri="{BB962C8B-B14F-4D97-AF65-F5344CB8AC3E}">
        <p14:creationId xmlns:p14="http://schemas.microsoft.com/office/powerpoint/2010/main" val="16864234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8B2F657E-F44B-44F8-A6B2-6B7032FF1FB0}" type="datetimeFigureOut">
              <a:rPr lang="en-GB" smtClean="0"/>
              <a:t>22/10/2024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C194152-224B-4EDE-8428-7082BF23D4A0}" type="slidenum">
              <a:rPr lang="en-GB" smtClean="0"/>
              <a:t>‹#›</a:t>
            </a:fld>
            <a:endParaRPr lang="en-GB"/>
          </a:p>
        </p:txBody>
      </p:sp>
    </p:spTree>
    <p:extLst>
      <p:ext uri="{BB962C8B-B14F-4D97-AF65-F5344CB8AC3E}">
        <p14:creationId xmlns:p14="http://schemas.microsoft.com/office/powerpoint/2010/main" val="2307695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chemeClr val="tx1">
                    <a:lumMod val="75000"/>
                    <a:lumOff val="25000"/>
                  </a:schemeClr>
                </a:solidFill>
              </a:defRPr>
            </a:lvl1pPr>
          </a:lstStyle>
          <a:p>
            <a:r>
              <a:rPr lang="en-US"/>
              <a:t>Click to edit Master title style</a:t>
            </a:r>
            <a:endParaRPr lang="en-GB"/>
          </a:p>
        </p:txBody>
      </p:sp>
      <p:sp>
        <p:nvSpPr>
          <p:cNvPr id="3" name="Content Placeholder 2"/>
          <p:cNvSpPr>
            <a:spLocks noGrp="1"/>
          </p:cNvSpPr>
          <p:nvPr>
            <p:ph idx="1"/>
          </p:nvPr>
        </p:nvSpPr>
        <p:spPr/>
        <p:txBody>
          <a:bodyPr/>
          <a:lstStyle>
            <a:lvl1pPr>
              <a:defRPr sz="2400">
                <a:solidFill>
                  <a:schemeClr val="tx1">
                    <a:lumMod val="65000"/>
                    <a:lumOff val="35000"/>
                  </a:schemeClr>
                </a:solidFill>
              </a:defRPr>
            </a:lvl1pPr>
            <a:lvl2pPr marL="685800" indent="-228600">
              <a:buFont typeface="Calibri" panose="020F0502020204030204" pitchFamily="34" charset="0"/>
              <a:buChar char="-"/>
              <a:defRPr sz="2200">
                <a:solidFill>
                  <a:schemeClr val="tx1">
                    <a:lumMod val="65000"/>
                    <a:lumOff val="35000"/>
                  </a:schemeClr>
                </a:solidFill>
              </a:defRPr>
            </a:lvl2pPr>
            <a:lvl3pPr marL="1143000" indent="-228600">
              <a:buFont typeface="Calibri" panose="020F0502020204030204" pitchFamily="34" charset="0"/>
              <a:buChar char="-"/>
              <a:defRPr sz="1800">
                <a:solidFill>
                  <a:schemeClr val="tx1">
                    <a:lumMod val="65000"/>
                    <a:lumOff val="35000"/>
                  </a:schemeClr>
                </a:solidFill>
              </a:defRPr>
            </a:lvl3pPr>
            <a:lvl4pPr marL="1600200" indent="-228600">
              <a:buFont typeface="Calibri" panose="020F0502020204030204" pitchFamily="34" charset="0"/>
              <a:buChar char="-"/>
              <a:defRPr>
                <a:solidFill>
                  <a:schemeClr val="tx1">
                    <a:lumMod val="65000"/>
                    <a:lumOff val="35000"/>
                  </a:schemeClr>
                </a:solidFill>
              </a:defRPr>
            </a:lvl4pPr>
            <a:lvl5pPr marL="2057400" indent="-228600">
              <a:buFont typeface="Calibri" panose="020F0502020204030204" pitchFamily="34" charset="0"/>
              <a:buChar char="-"/>
              <a:defRPr>
                <a:solidFill>
                  <a:schemeClr val="tx1">
                    <a:lumMod val="65000"/>
                    <a:lumOff val="35000"/>
                  </a:schemeClr>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7961"/>
          <a:stretch/>
        </p:blipFill>
        <p:spPr>
          <a:xfrm>
            <a:off x="0" y="6374674"/>
            <a:ext cx="12187646" cy="483326"/>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994" y="6453753"/>
            <a:ext cx="1199606" cy="320550"/>
          </a:xfrm>
          <a:prstGeom prst="rect">
            <a:avLst/>
          </a:prstGeom>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496006" y="6370057"/>
            <a:ext cx="1691640" cy="435695"/>
          </a:xfrm>
          <a:prstGeom prst="rect">
            <a:avLst/>
          </a:prstGeom>
        </p:spPr>
      </p:pic>
    </p:spTree>
    <p:extLst>
      <p:ext uri="{BB962C8B-B14F-4D97-AF65-F5344CB8AC3E}">
        <p14:creationId xmlns:p14="http://schemas.microsoft.com/office/powerpoint/2010/main" val="30737427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7826403" cy="6858000"/>
          </a:xfrm>
          <a:prstGeom prst="rect">
            <a:avLst/>
          </a:prstGeom>
        </p:spPr>
      </p:pic>
      <p:sp>
        <p:nvSpPr>
          <p:cNvPr id="12" name="Title Placeholder 1"/>
          <p:cNvSpPr>
            <a:spLocks noGrp="1"/>
          </p:cNvSpPr>
          <p:nvPr>
            <p:ph type="title"/>
          </p:nvPr>
        </p:nvSpPr>
        <p:spPr>
          <a:xfrm>
            <a:off x="636601" y="2148840"/>
            <a:ext cx="3276600" cy="2841171"/>
          </a:xfrm>
          <a:prstGeom prst="rect">
            <a:avLst/>
          </a:prstGeom>
        </p:spPr>
        <p:txBody>
          <a:bodyPr vert="horz" lIns="91440" tIns="45720" rIns="91440" bIns="45720" rtlCol="0" anchor="ctr">
            <a:normAutofit/>
          </a:bodyPr>
          <a:lstStyle>
            <a:lvl1pPr>
              <a:defRPr b="1">
                <a:solidFill>
                  <a:schemeClr val="bg1"/>
                </a:solidFill>
              </a:defRPr>
            </a:lvl1pPr>
          </a:lstStyle>
          <a:p>
            <a:r>
              <a:rPr lang="en-US"/>
              <a:t>Click to edit Master title style</a:t>
            </a:r>
            <a:endParaRPr lang="en-GB"/>
          </a:p>
        </p:txBody>
      </p:sp>
      <p:pic>
        <p:nvPicPr>
          <p:cNvPr id="13" name="Picture 1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994" y="6453753"/>
            <a:ext cx="1199606" cy="320550"/>
          </a:xfrm>
          <a:prstGeom prst="rect">
            <a:avLst/>
          </a:prstGeom>
        </p:spPr>
      </p:pic>
      <p:pic>
        <p:nvPicPr>
          <p:cNvPr id="14" name="Picture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042274" y="6370057"/>
            <a:ext cx="1691640" cy="435695"/>
          </a:xfrm>
          <a:prstGeom prst="rect">
            <a:avLst/>
          </a:prstGeom>
        </p:spPr>
      </p:pic>
    </p:spTree>
    <p:extLst>
      <p:ext uri="{BB962C8B-B14F-4D97-AF65-F5344CB8AC3E}">
        <p14:creationId xmlns:p14="http://schemas.microsoft.com/office/powerpoint/2010/main" val="3103526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14731"/>
          <a:stretch/>
        </p:blipFill>
        <p:spPr>
          <a:xfrm>
            <a:off x="0" y="0"/>
            <a:ext cx="12259491" cy="6858000"/>
          </a:xfrm>
          <a:prstGeom prst="rect">
            <a:avLst/>
          </a:prstGeom>
        </p:spPr>
      </p:pic>
      <p:sp>
        <p:nvSpPr>
          <p:cNvPr id="2" name="Title 1"/>
          <p:cNvSpPr>
            <a:spLocks noGrp="1"/>
          </p:cNvSpPr>
          <p:nvPr>
            <p:ph type="title"/>
          </p:nvPr>
        </p:nvSpPr>
        <p:spPr>
          <a:xfrm>
            <a:off x="831850" y="1709738"/>
            <a:ext cx="10515600" cy="2852737"/>
          </a:xfrm>
        </p:spPr>
        <p:txBody>
          <a:bodyPr anchor="b"/>
          <a:lstStyle>
            <a:lvl1pPr>
              <a:defRPr sz="6000" b="1">
                <a:solidFill>
                  <a:schemeClr val="bg1"/>
                </a:solidFill>
              </a:defRPr>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1994" y="6453753"/>
            <a:ext cx="1199606" cy="320550"/>
          </a:xfrm>
          <a:prstGeom prst="rect">
            <a:avLst/>
          </a:prstGeom>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496006" y="6370057"/>
            <a:ext cx="1691640" cy="435695"/>
          </a:xfrm>
          <a:prstGeom prst="rect">
            <a:avLst/>
          </a:prstGeom>
        </p:spPr>
      </p:pic>
    </p:spTree>
    <p:extLst>
      <p:ext uri="{BB962C8B-B14F-4D97-AF65-F5344CB8AC3E}">
        <p14:creationId xmlns:p14="http://schemas.microsoft.com/office/powerpoint/2010/main" val="1056300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8B2F657E-F44B-44F8-A6B2-6B7032FF1FB0}" type="datetimeFigureOut">
              <a:rPr lang="en-GB" smtClean="0"/>
              <a:t>22/10/2024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C194152-224B-4EDE-8428-7082BF23D4A0}" type="slidenum">
              <a:rPr lang="en-GB" smtClean="0"/>
              <a:t>‹#›</a:t>
            </a:fld>
            <a:endParaRPr lang="en-GB"/>
          </a:p>
        </p:txBody>
      </p:sp>
    </p:spTree>
    <p:extLst>
      <p:ext uri="{BB962C8B-B14F-4D97-AF65-F5344CB8AC3E}">
        <p14:creationId xmlns:p14="http://schemas.microsoft.com/office/powerpoint/2010/main" val="1230971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8B2F657E-F44B-44F8-A6B2-6B7032FF1FB0}" type="datetimeFigureOut">
              <a:rPr lang="en-GB" smtClean="0"/>
              <a:t>22/10/2024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C194152-224B-4EDE-8428-7082BF23D4A0}" type="slidenum">
              <a:rPr lang="en-GB" smtClean="0"/>
              <a:t>‹#›</a:t>
            </a:fld>
            <a:endParaRPr lang="en-GB"/>
          </a:p>
        </p:txBody>
      </p:sp>
    </p:spTree>
    <p:extLst>
      <p:ext uri="{BB962C8B-B14F-4D97-AF65-F5344CB8AC3E}">
        <p14:creationId xmlns:p14="http://schemas.microsoft.com/office/powerpoint/2010/main" val="21140734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2F657E-F44B-44F8-A6B2-6B7032FF1FB0}" type="datetimeFigureOut">
              <a:rPr lang="en-GB" smtClean="0"/>
              <a:t>22/10/2024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C194152-224B-4EDE-8428-7082BF23D4A0}" type="slidenum">
              <a:rPr lang="en-GB" smtClean="0"/>
              <a:t>‹#›</a:t>
            </a:fld>
            <a:endParaRPr lang="en-GB"/>
          </a:p>
        </p:txBody>
      </p:sp>
    </p:spTree>
    <p:extLst>
      <p:ext uri="{BB962C8B-B14F-4D97-AF65-F5344CB8AC3E}">
        <p14:creationId xmlns:p14="http://schemas.microsoft.com/office/powerpoint/2010/main" val="42469927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B2F657E-F44B-44F8-A6B2-6B7032FF1FB0}" type="datetimeFigureOut">
              <a:rPr lang="en-GB" smtClean="0"/>
              <a:t>22/10/2024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C194152-224B-4EDE-8428-7082BF23D4A0}" type="slidenum">
              <a:rPr lang="en-GB" smtClean="0"/>
              <a:t>‹#›</a:t>
            </a:fld>
            <a:endParaRPr lang="en-GB"/>
          </a:p>
        </p:txBody>
      </p:sp>
    </p:spTree>
    <p:extLst>
      <p:ext uri="{BB962C8B-B14F-4D97-AF65-F5344CB8AC3E}">
        <p14:creationId xmlns:p14="http://schemas.microsoft.com/office/powerpoint/2010/main" val="1093243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B2F657E-F44B-44F8-A6B2-6B7032FF1FB0}" type="datetimeFigureOut">
              <a:rPr lang="en-GB" smtClean="0"/>
              <a:t>22/10/2024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C194152-224B-4EDE-8428-7082BF23D4A0}" type="slidenum">
              <a:rPr lang="en-GB" smtClean="0"/>
              <a:t>‹#›</a:t>
            </a:fld>
            <a:endParaRPr lang="en-GB"/>
          </a:p>
        </p:txBody>
      </p:sp>
    </p:spTree>
    <p:extLst>
      <p:ext uri="{BB962C8B-B14F-4D97-AF65-F5344CB8AC3E}">
        <p14:creationId xmlns:p14="http://schemas.microsoft.com/office/powerpoint/2010/main" val="3470622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2F657E-F44B-44F8-A6B2-6B7032FF1FB0}" type="datetimeFigureOut">
              <a:rPr lang="en-GB" smtClean="0"/>
              <a:t>22/10/2024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194152-224B-4EDE-8428-7082BF23D4A0}" type="slidenum">
              <a:rPr lang="en-GB" smtClean="0"/>
              <a:t>‹#›</a:t>
            </a:fld>
            <a:endParaRPr lang="en-GB"/>
          </a:p>
        </p:txBody>
      </p:sp>
    </p:spTree>
    <p:extLst>
      <p:ext uri="{BB962C8B-B14F-4D97-AF65-F5344CB8AC3E}">
        <p14:creationId xmlns:p14="http://schemas.microsoft.com/office/powerpoint/2010/main" val="40032413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1" r:id="rId4"/>
    <p:sldLayoutId id="2147483652" r:id="rId5"/>
    <p:sldLayoutId id="2147483653"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38199" y="257496"/>
            <a:ext cx="10911215" cy="2311108"/>
          </a:xfrm>
        </p:spPr>
        <p:txBody>
          <a:bodyPr anchor="b">
            <a:normAutofit/>
          </a:bodyPr>
          <a:lstStyle/>
          <a:p>
            <a:pPr algn="l"/>
            <a:r>
              <a:rPr lang="en-GB" sz="6600" dirty="0"/>
              <a:t>Introduction to Research Work</a:t>
            </a:r>
          </a:p>
        </p:txBody>
      </p:sp>
      <p:sp>
        <p:nvSpPr>
          <p:cNvPr id="3" name="Subtitle 2"/>
          <p:cNvSpPr>
            <a:spLocks noGrp="1"/>
          </p:cNvSpPr>
          <p:nvPr>
            <p:ph type="subTitle" idx="1"/>
          </p:nvPr>
        </p:nvSpPr>
        <p:spPr>
          <a:xfrm>
            <a:off x="838199" y="4983276"/>
            <a:ext cx="10512552" cy="1126680"/>
          </a:xfrm>
        </p:spPr>
        <p:txBody>
          <a:bodyPr>
            <a:normAutofit/>
          </a:bodyPr>
          <a:lstStyle/>
          <a:p>
            <a:pPr algn="l"/>
            <a:r>
              <a:rPr lang="fi-FI" sz="1700" b="1" dirty="0"/>
              <a:t>Group Name</a:t>
            </a:r>
            <a:r>
              <a:rPr lang="fi-FI" sz="1700" dirty="0"/>
              <a:t>: </a:t>
            </a:r>
            <a:r>
              <a:rPr lang="en-US" sz="1700" b="0" i="0" dirty="0">
                <a:effectLst/>
                <a:latin typeface="-apple-system"/>
              </a:rPr>
              <a:t>You Only Live Once</a:t>
            </a:r>
          </a:p>
          <a:p>
            <a:pPr algn="l"/>
            <a:r>
              <a:rPr lang="en-US" sz="1700" b="1" i="0" dirty="0">
                <a:effectLst/>
                <a:latin typeface="-apple-system"/>
              </a:rPr>
              <a:t>Group Members:</a:t>
            </a:r>
            <a:r>
              <a:rPr lang="en-US" sz="1700" b="0" i="0" dirty="0">
                <a:effectLst/>
                <a:latin typeface="-apple-system"/>
              </a:rPr>
              <a:t> Haotian Du (Rocky), Yifan Li (Charles), </a:t>
            </a:r>
            <a:r>
              <a:rPr lang="en-US" sz="1700" b="0" i="0" dirty="0" err="1">
                <a:effectLst/>
                <a:latin typeface="-apple-system"/>
              </a:rPr>
              <a:t>Yuxin</a:t>
            </a:r>
            <a:r>
              <a:rPr lang="en-US" sz="1700" b="0" i="0" dirty="0">
                <a:effectLst/>
                <a:latin typeface="-apple-system"/>
              </a:rPr>
              <a:t> Cao (Allen)</a:t>
            </a:r>
          </a:p>
          <a:p>
            <a:pPr algn="l"/>
            <a:r>
              <a:rPr lang="en-GB" sz="1700" b="1" dirty="0"/>
              <a:t>Group Leader</a:t>
            </a:r>
            <a:r>
              <a:rPr lang="en-GB" sz="1700" dirty="0"/>
              <a:t>: Haotian Du (Rocky)</a:t>
            </a:r>
          </a:p>
        </p:txBody>
      </p:sp>
      <p:sp>
        <p:nvSpPr>
          <p:cNvPr id="10"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ED46B888-2195-DD08-5D87-E15A220A93CA}"/>
              </a:ext>
            </a:extLst>
          </p:cNvPr>
          <p:cNvSpPr txBox="1">
            <a:spLocks/>
          </p:cNvSpPr>
          <p:nvPr/>
        </p:nvSpPr>
        <p:spPr>
          <a:xfrm>
            <a:off x="828887" y="2880986"/>
            <a:ext cx="10512552" cy="81460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500" b="0" kern="1200">
                <a:solidFill>
                  <a:schemeClr val="tx1">
                    <a:lumMod val="75000"/>
                    <a:lumOff val="25000"/>
                  </a:schemeClr>
                </a:solidFill>
                <a:latin typeface="+mn-lt"/>
                <a:ea typeface="+mj-ea"/>
                <a:cs typeface="+mj-cs"/>
              </a:defRPr>
            </a:lvl1pPr>
          </a:lstStyle>
          <a:p>
            <a:pPr algn="l"/>
            <a:r>
              <a:rPr lang="en-US" sz="3200" dirty="0"/>
              <a:t>Research on Improved YOLOv5s for Defect Detection of Steel</a:t>
            </a:r>
            <a:endParaRPr lang="en-GB" sz="3200" dirty="0"/>
          </a:p>
        </p:txBody>
      </p:sp>
    </p:spTree>
    <p:extLst>
      <p:ext uri="{BB962C8B-B14F-4D97-AF65-F5344CB8AC3E}">
        <p14:creationId xmlns:p14="http://schemas.microsoft.com/office/powerpoint/2010/main" val="4261582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00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000"/>
                                  </p:stCondLst>
                                  <p:iterate type="wd">
                                    <p:tmPct val="15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10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1000"/>
                                  </p:stCondLst>
                                  <p:iterate type="wd">
                                    <p:tmPct val="15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childTnLst>
                                </p:cTn>
                              </p:par>
                              <p:par>
                                <p:cTn id="21" presetID="10" presetClass="entr" presetSubtype="0" fill="hold" grpId="0" nodeType="withEffect">
                                  <p:stCondLst>
                                    <p:cond delay="500"/>
                                  </p:stCondLst>
                                  <p:iterate type="wd">
                                    <p:tmPct val="15000"/>
                                  </p:iterate>
                                  <p:childTnLst>
                                    <p:set>
                                      <p:cBhvr>
                                        <p:cTn id="22" dur="1" fill="hold">
                                          <p:stCondLst>
                                            <p:cond delay="0"/>
                                          </p:stCondLst>
                                        </p:cTn>
                                        <p:tgtEl>
                                          <p:spTgt spid="4"/>
                                        </p:tgtEl>
                                        <p:attrNameLst>
                                          <p:attrName>style.visibility</p:attrName>
                                        </p:attrNameLst>
                                      </p:cBhvr>
                                      <p:to>
                                        <p:strVal val="visible"/>
                                      </p:to>
                                    </p:set>
                                    <p:animEffect transition="in" filter="fade">
                                      <p:cBhvr>
                                        <p:cTn id="23"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AAABBBD-F204-3C88-C089-D756FC61A574}"/>
            </a:ext>
          </a:extLst>
        </p:cNvPr>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A6D37EE4-EA1B-46EE-A54B-5233C63C96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E4CDAB-F652-913A-E1F5-F9D748C91CAF}"/>
              </a:ext>
            </a:extLst>
          </p:cNvPr>
          <p:cNvSpPr>
            <a:spLocks noGrp="1"/>
          </p:cNvSpPr>
          <p:nvPr>
            <p:ph type="title"/>
          </p:nvPr>
        </p:nvSpPr>
        <p:spPr>
          <a:xfrm>
            <a:off x="572493" y="238539"/>
            <a:ext cx="11047013" cy="1434415"/>
          </a:xfrm>
        </p:spPr>
        <p:txBody>
          <a:bodyPr anchor="b">
            <a:normAutofit/>
          </a:bodyPr>
          <a:lstStyle/>
          <a:p>
            <a:r>
              <a:rPr lang="en-US" sz="5400" dirty="0"/>
              <a:t>Literature Review</a:t>
            </a:r>
            <a:endParaRPr lang="en-GB" sz="5400" dirty="0"/>
          </a:p>
        </p:txBody>
      </p:sp>
      <p:sp>
        <p:nvSpPr>
          <p:cNvPr id="49" name="sketch line">
            <a:extLst>
              <a:ext uri="{FF2B5EF4-FFF2-40B4-BE49-F238E27FC236}">
                <a16:creationId xmlns:a16="http://schemas.microsoft.com/office/drawing/2014/main" id="{927D5270-6648-4CC1-8F78-48BE299CA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767709"/>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9">
            <a:extLst>
              <a:ext uri="{FF2B5EF4-FFF2-40B4-BE49-F238E27FC236}">
                <a16:creationId xmlns:a16="http://schemas.microsoft.com/office/drawing/2014/main" id="{3F200345-D346-5560-21BD-AC96D5A5C412}"/>
              </a:ext>
            </a:extLst>
          </p:cNvPr>
          <p:cNvSpPr>
            <a:spLocks noGrp="1"/>
          </p:cNvSpPr>
          <p:nvPr>
            <p:ph idx="1"/>
          </p:nvPr>
        </p:nvSpPr>
        <p:spPr>
          <a:xfrm>
            <a:off x="572493" y="2071316"/>
            <a:ext cx="11047014" cy="4114800"/>
          </a:xfrm>
        </p:spPr>
        <p:txBody>
          <a:bodyPr anchor="t">
            <a:normAutofit/>
          </a:bodyPr>
          <a:lstStyle/>
          <a:p>
            <a:r>
              <a:rPr lang="en-US" sz="2200" dirty="0"/>
              <a:t>The literature review will cover previous work on defect detection methods in industrial contexts, focusing on deep learning approaches like YOLO (You Only Look Once) and other object detection models. </a:t>
            </a:r>
          </a:p>
          <a:p>
            <a:r>
              <a:rPr lang="en-US" sz="2200" dirty="0"/>
              <a:t>The review will also examine manual inspection limitations and the growing adoption of automation and artificial intelligence (AI) in quality control processes. It will highlight recent advancements in YOLOv5, its applications, and various improvements that can be made to its architecture to suit specific tasks such as defect detection.</a:t>
            </a:r>
          </a:p>
        </p:txBody>
      </p:sp>
    </p:spTree>
    <p:extLst>
      <p:ext uri="{BB962C8B-B14F-4D97-AF65-F5344CB8AC3E}">
        <p14:creationId xmlns:p14="http://schemas.microsoft.com/office/powerpoint/2010/main" val="1567163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911CD91-9FAA-D3A2-99EB-10BF0E42C219}"/>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CD29341-76E5-4CBC-C0C6-86F928499CC2}"/>
              </a:ext>
            </a:extLst>
          </p:cNvPr>
          <p:cNvSpPr>
            <a:spLocks noGrp="1"/>
          </p:cNvSpPr>
          <p:nvPr>
            <p:ph type="title"/>
          </p:nvPr>
        </p:nvSpPr>
        <p:spPr>
          <a:xfrm>
            <a:off x="1137034" y="609597"/>
            <a:ext cx="9392421" cy="1330841"/>
          </a:xfrm>
        </p:spPr>
        <p:txBody>
          <a:bodyPr>
            <a:normAutofit/>
          </a:bodyPr>
          <a:lstStyle/>
          <a:p>
            <a:r>
              <a:rPr lang="en-US" dirty="0"/>
              <a:t>Research Methods</a:t>
            </a:r>
            <a:endParaRPr lang="en-GB" dirty="0"/>
          </a:p>
        </p:txBody>
      </p:sp>
      <p:sp>
        <p:nvSpPr>
          <p:cNvPr id="9" name="Content Placeholder 9">
            <a:extLst>
              <a:ext uri="{FF2B5EF4-FFF2-40B4-BE49-F238E27FC236}">
                <a16:creationId xmlns:a16="http://schemas.microsoft.com/office/drawing/2014/main" id="{060C3187-7A4C-762C-B57D-B01D189B458C}"/>
              </a:ext>
            </a:extLst>
          </p:cNvPr>
          <p:cNvSpPr>
            <a:spLocks noGrp="1"/>
          </p:cNvSpPr>
          <p:nvPr>
            <p:ph idx="1"/>
          </p:nvPr>
        </p:nvSpPr>
        <p:spPr>
          <a:xfrm>
            <a:off x="1137034" y="2198362"/>
            <a:ext cx="4958966" cy="3917773"/>
          </a:xfrm>
        </p:spPr>
        <p:txBody>
          <a:bodyPr>
            <a:normAutofit/>
          </a:bodyPr>
          <a:lstStyle/>
          <a:p>
            <a:r>
              <a:rPr lang="en-US" sz="1400" dirty="0"/>
              <a:t>Model Development </a:t>
            </a:r>
            <a:r>
              <a:rPr lang="en-US" altLang="zh-CN" sz="1400" dirty="0"/>
              <a:t>and Improvement</a:t>
            </a:r>
            <a:r>
              <a:rPr lang="en-US" sz="1400" dirty="0"/>
              <a:t>: The core of this project involves enhancing the YOLOv5s model for steel surface defect detection. This will include fine-tuning the model's hyperparameters, customizing the architecture to improve detection of small or complex defects, and training the model using a dataset of steel surface images with labeled defects.</a:t>
            </a:r>
          </a:p>
          <a:p>
            <a:r>
              <a:rPr lang="en-US" sz="1400" dirty="0"/>
              <a:t>Data Collection: A dataset of images representing different types of steel surface defects will be collected from industrial sources or generated through controlled simulations. The dataset will be annotated with defect labels to train and evaluate the model.</a:t>
            </a:r>
          </a:p>
          <a:p>
            <a:r>
              <a:rPr lang="en-US" sz="1400" dirty="0"/>
              <a:t>Software Development: The software will use front-end and back-end technologies to allow users to upload images of steel surfaces, view real-time detection results, and generate reports. The back-end will manage the YOLOv5 model's processing, while the front-end will provide an intuitive interface for users.</a:t>
            </a:r>
          </a:p>
        </p:txBody>
      </p:sp>
      <p:pic>
        <p:nvPicPr>
          <p:cNvPr id="5" name="Picture 4">
            <a:extLst>
              <a:ext uri="{FF2B5EF4-FFF2-40B4-BE49-F238E27FC236}">
                <a16:creationId xmlns:a16="http://schemas.microsoft.com/office/drawing/2014/main" id="{0E6060C7-CA11-07C5-791D-6B21265F1673}"/>
              </a:ext>
            </a:extLst>
          </p:cNvPr>
          <p:cNvPicPr>
            <a:picLocks noChangeAspect="1"/>
          </p:cNvPicPr>
          <p:nvPr/>
        </p:nvPicPr>
        <p:blipFill>
          <a:blip r:embed="rId3"/>
          <a:stretch>
            <a:fillRect/>
          </a:stretch>
        </p:blipFill>
        <p:spPr>
          <a:xfrm>
            <a:off x="6719367" y="2650262"/>
            <a:ext cx="4788505" cy="2825218"/>
          </a:xfrm>
          <a:prstGeom prst="rect">
            <a:avLst/>
          </a:prstGeom>
        </p:spPr>
      </p:pic>
      <p:sp>
        <p:nvSpPr>
          <p:cNvPr id="18" name="Freeform: Shape 17">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423319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DAC89CE-2C38-4091-70F5-C739E2DA3CCF}"/>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B26C4C5-401D-6E0B-6D14-77A273D3D266}"/>
              </a:ext>
            </a:extLst>
          </p:cNvPr>
          <p:cNvSpPr>
            <a:spLocks noGrp="1"/>
          </p:cNvSpPr>
          <p:nvPr>
            <p:ph type="title"/>
          </p:nvPr>
        </p:nvSpPr>
        <p:spPr>
          <a:xfrm>
            <a:off x="1137034" y="609597"/>
            <a:ext cx="9392421" cy="1330841"/>
          </a:xfrm>
        </p:spPr>
        <p:txBody>
          <a:bodyPr>
            <a:normAutofit/>
          </a:bodyPr>
          <a:lstStyle/>
          <a:p>
            <a:r>
              <a:rPr lang="en-US" dirty="0"/>
              <a:t>Design and Steps</a:t>
            </a:r>
            <a:endParaRPr lang="en-GB" dirty="0"/>
          </a:p>
        </p:txBody>
      </p:sp>
      <p:sp>
        <p:nvSpPr>
          <p:cNvPr id="9" name="Content Placeholder 9">
            <a:extLst>
              <a:ext uri="{FF2B5EF4-FFF2-40B4-BE49-F238E27FC236}">
                <a16:creationId xmlns:a16="http://schemas.microsoft.com/office/drawing/2014/main" id="{43279FBA-6325-045B-A2C9-9C5BBD81C3EA}"/>
              </a:ext>
            </a:extLst>
          </p:cNvPr>
          <p:cNvSpPr>
            <a:spLocks noGrp="1"/>
          </p:cNvSpPr>
          <p:nvPr>
            <p:ph idx="1"/>
          </p:nvPr>
        </p:nvSpPr>
        <p:spPr>
          <a:xfrm>
            <a:off x="1137034" y="2198362"/>
            <a:ext cx="4958966" cy="3917773"/>
          </a:xfrm>
        </p:spPr>
        <p:txBody>
          <a:bodyPr>
            <a:normAutofit/>
          </a:bodyPr>
          <a:lstStyle/>
          <a:p>
            <a:r>
              <a:rPr lang="en-US" sz="1100"/>
              <a:t>Dataset Preparation: Collect and annotate steel surface images representing various defects (e.g., cracks, corrosion, scratches).</a:t>
            </a:r>
          </a:p>
          <a:p>
            <a:r>
              <a:rPr lang="en-US" sz="1100"/>
              <a:t>Model Customization: Modify the YOLOv5s architecture to optimize it for detecting steel surface defects. This may involve adjustments such as adding custom layers, modifying anchor boxes, or improving the loss function.</a:t>
            </a:r>
          </a:p>
          <a:p>
            <a:r>
              <a:rPr lang="en-US" sz="1100"/>
              <a:t>Training and Validation: Train the improved YOLOv5 model using the prepared dataset, and validate its performance using standard metrics like precision, recall, and F1 score.</a:t>
            </a:r>
          </a:p>
          <a:p>
            <a:r>
              <a:rPr lang="en-US" sz="1100"/>
              <a:t>Software Development: Develop the back-end using technologies such as Python, Flask/Django to run the model, and the front-end using frameworks like React or Vue.js to display results.</a:t>
            </a:r>
          </a:p>
          <a:p>
            <a:r>
              <a:rPr lang="en-US" sz="1100"/>
              <a:t>System Integration: Integrate the front-end and back-end to enable smooth communication between the user interface and the YOLOv5 model, ensuring real-time defect detection.</a:t>
            </a:r>
          </a:p>
          <a:p>
            <a:r>
              <a:rPr lang="en-US" sz="1100"/>
              <a:t>Testing and Evaluation: Test the software in real-world environments to evaluate its performance and compare it with traditional manual inspection methods.</a:t>
            </a:r>
          </a:p>
          <a:p>
            <a:r>
              <a:rPr lang="en-US" sz="1100"/>
              <a:t>User Feedback and Iteration: Gather feedback from users in industrial settings and iteratively improve the software product based on this feedback.</a:t>
            </a:r>
          </a:p>
        </p:txBody>
      </p:sp>
      <p:pic>
        <p:nvPicPr>
          <p:cNvPr id="4" name="Picture 3" descr="A diagram of a model&#10;&#10;Description automatically generated">
            <a:extLst>
              <a:ext uri="{FF2B5EF4-FFF2-40B4-BE49-F238E27FC236}">
                <a16:creationId xmlns:a16="http://schemas.microsoft.com/office/drawing/2014/main" id="{CBD545FB-0AC5-A9FF-C5E6-2D143E24DDE6}"/>
              </a:ext>
            </a:extLst>
          </p:cNvPr>
          <p:cNvPicPr>
            <a:picLocks noChangeAspect="1"/>
          </p:cNvPicPr>
          <p:nvPr/>
        </p:nvPicPr>
        <p:blipFill>
          <a:blip r:embed="rId3"/>
          <a:stretch>
            <a:fillRect/>
          </a:stretch>
        </p:blipFill>
        <p:spPr>
          <a:xfrm>
            <a:off x="6719367" y="2955530"/>
            <a:ext cx="4788505" cy="2214683"/>
          </a:xfrm>
          <a:prstGeom prst="rect">
            <a:avLst/>
          </a:prstGeom>
        </p:spPr>
      </p:pic>
      <p:sp>
        <p:nvSpPr>
          <p:cNvPr id="18" name="Freeform: Shape 17">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608271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C4320C6-7B50-82E4-6A54-A1D0D96ADBD2}"/>
            </a:ext>
          </a:extLst>
        </p:cNvPr>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265A83-F637-4B4A-3A4D-4051DA9AB2F9}"/>
              </a:ext>
            </a:extLst>
          </p:cNvPr>
          <p:cNvSpPr>
            <a:spLocks noGrp="1"/>
          </p:cNvSpPr>
          <p:nvPr>
            <p:ph type="title"/>
          </p:nvPr>
        </p:nvSpPr>
        <p:spPr>
          <a:xfrm>
            <a:off x="793662" y="386930"/>
            <a:ext cx="10066122" cy="1298448"/>
          </a:xfrm>
        </p:spPr>
        <p:txBody>
          <a:bodyPr anchor="b">
            <a:normAutofit/>
          </a:bodyPr>
          <a:lstStyle/>
          <a:p>
            <a:r>
              <a:rPr lang="en-US" altLang="zh-CN" sz="4800" dirty="0"/>
              <a:t>Experiments</a:t>
            </a:r>
            <a:endParaRPr lang="en-GB" sz="4800" dirty="0"/>
          </a:p>
        </p:txBody>
      </p:sp>
      <p:sp>
        <p:nvSpPr>
          <p:cNvPr id="22" name="Rectangle 21">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9">
            <a:extLst>
              <a:ext uri="{FF2B5EF4-FFF2-40B4-BE49-F238E27FC236}">
                <a16:creationId xmlns:a16="http://schemas.microsoft.com/office/drawing/2014/main" id="{D6B4B685-5FDB-DD3B-7276-10D5C72F5E24}"/>
              </a:ext>
            </a:extLst>
          </p:cNvPr>
          <p:cNvSpPr>
            <a:spLocks noGrp="1"/>
          </p:cNvSpPr>
          <p:nvPr>
            <p:ph idx="1"/>
          </p:nvPr>
        </p:nvSpPr>
        <p:spPr>
          <a:xfrm>
            <a:off x="793662" y="1685378"/>
            <a:ext cx="10515041" cy="3639450"/>
          </a:xfrm>
        </p:spPr>
        <p:txBody>
          <a:bodyPr anchor="ctr">
            <a:normAutofit/>
          </a:bodyPr>
          <a:lstStyle/>
          <a:p>
            <a:r>
              <a:rPr lang="en-US" sz="2000" dirty="0"/>
              <a:t>The data will be analyzed through metrics such as mean Average Precision (</a:t>
            </a:r>
            <a:r>
              <a:rPr lang="en-US" sz="2000" dirty="0" err="1"/>
              <a:t>mAP</a:t>
            </a:r>
            <a:r>
              <a:rPr lang="en-US" sz="2000" dirty="0"/>
              <a:t>), detection speed (inference time), and real-world applicability (based on feedback from field tests). </a:t>
            </a:r>
          </a:p>
          <a:p>
            <a:r>
              <a:rPr lang="en-US" sz="2000" dirty="0"/>
              <a:t>The improved YOLOv5 model’s performance will be benchmarked against the original YOLOv5 and manual inspection results. We will use confusion matrices, precision-recall curves, and other statistical tools to evaluate and compare results.</a:t>
            </a:r>
          </a:p>
        </p:txBody>
      </p:sp>
      <p:sp>
        <p:nvSpPr>
          <p:cNvPr id="20" name="Rectangle 19">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图片 3">
            <a:extLst>
              <a:ext uri="{FF2B5EF4-FFF2-40B4-BE49-F238E27FC236}">
                <a16:creationId xmlns:a16="http://schemas.microsoft.com/office/drawing/2014/main" id="{AC2BB008-1698-8C8C-C325-FB5B5EB412AC}"/>
              </a:ext>
            </a:extLst>
          </p:cNvPr>
          <p:cNvPicPr>
            <a:picLocks noChangeAspect="1"/>
          </p:cNvPicPr>
          <p:nvPr/>
        </p:nvPicPr>
        <p:blipFill>
          <a:blip r:embed="rId3"/>
          <a:stretch>
            <a:fillRect/>
          </a:stretch>
        </p:blipFill>
        <p:spPr>
          <a:xfrm>
            <a:off x="1966433" y="4337074"/>
            <a:ext cx="7720580" cy="1829617"/>
          </a:xfrm>
          <a:prstGeom prst="rect">
            <a:avLst/>
          </a:prstGeom>
        </p:spPr>
      </p:pic>
    </p:spTree>
    <p:extLst>
      <p:ext uri="{BB962C8B-B14F-4D97-AF65-F5344CB8AC3E}">
        <p14:creationId xmlns:p14="http://schemas.microsoft.com/office/powerpoint/2010/main" val="2054595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86C0353-E51D-1777-AF3D-5839FBC52183}"/>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F96C11-2A7C-73C0-A60C-0E42E1AAFF89}"/>
              </a:ext>
            </a:extLst>
          </p:cNvPr>
          <p:cNvSpPr>
            <a:spLocks noGrp="1"/>
          </p:cNvSpPr>
          <p:nvPr>
            <p:ph type="title"/>
          </p:nvPr>
        </p:nvSpPr>
        <p:spPr>
          <a:xfrm>
            <a:off x="572493" y="238539"/>
            <a:ext cx="11018520" cy="1434415"/>
          </a:xfrm>
        </p:spPr>
        <p:txBody>
          <a:bodyPr anchor="b">
            <a:normAutofit/>
          </a:bodyPr>
          <a:lstStyle/>
          <a:p>
            <a:r>
              <a:rPr lang="en-US" sz="5400" dirty="0"/>
              <a:t>Results</a:t>
            </a:r>
            <a:endParaRPr lang="en-GB" sz="5400" dirty="0"/>
          </a:p>
        </p:txBody>
      </p:sp>
      <p:sp>
        <p:nvSpPr>
          <p:cNvPr id="16"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9">
            <a:extLst>
              <a:ext uri="{FF2B5EF4-FFF2-40B4-BE49-F238E27FC236}">
                <a16:creationId xmlns:a16="http://schemas.microsoft.com/office/drawing/2014/main" id="{BFC40F8C-2FB9-42F9-FDB8-7B0DA9B2079C}"/>
              </a:ext>
            </a:extLst>
          </p:cNvPr>
          <p:cNvSpPr>
            <a:spLocks noGrp="1"/>
          </p:cNvSpPr>
          <p:nvPr>
            <p:ph idx="1"/>
          </p:nvPr>
        </p:nvSpPr>
        <p:spPr>
          <a:xfrm>
            <a:off x="572493" y="2071316"/>
            <a:ext cx="11018520" cy="4119172"/>
          </a:xfrm>
        </p:spPr>
        <p:txBody>
          <a:bodyPr anchor="t">
            <a:normAutofit/>
          </a:bodyPr>
          <a:lstStyle/>
          <a:p>
            <a:r>
              <a:rPr lang="en-US" sz="2200" dirty="0"/>
              <a:t>The research is expected to yield an automated defect detection system that surpasses traditional manual methods in terms of speed and accuracy. The improved YOLOv5 model should demonstrate high precision and recall in detecting a variety of surface defects. </a:t>
            </a:r>
          </a:p>
          <a:p>
            <a:pPr marL="0" indent="0">
              <a:buNone/>
            </a:pPr>
            <a:endParaRPr lang="en-US" sz="2200" dirty="0"/>
          </a:p>
          <a:p>
            <a:r>
              <a:rPr lang="en-US" sz="2200" dirty="0"/>
              <a:t>The final product will provide a user-friendly interface that integrates back-end processing and real-time interaction with the system, making it a valuable tool for quality control in the steel manufacturing industry.</a:t>
            </a:r>
          </a:p>
        </p:txBody>
      </p:sp>
    </p:spTree>
    <p:extLst>
      <p:ext uri="{BB962C8B-B14F-4D97-AF65-F5344CB8AC3E}">
        <p14:creationId xmlns:p14="http://schemas.microsoft.com/office/powerpoint/2010/main" val="35013151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6C0353-E51D-1777-AF3D-5839FBC521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F96C11-2A7C-73C0-A60C-0E42E1AAFF89}"/>
              </a:ext>
            </a:extLst>
          </p:cNvPr>
          <p:cNvSpPr>
            <a:spLocks noGrp="1"/>
          </p:cNvSpPr>
          <p:nvPr>
            <p:ph type="title"/>
          </p:nvPr>
        </p:nvSpPr>
        <p:spPr>
          <a:xfrm>
            <a:off x="572493" y="238539"/>
            <a:ext cx="11018520" cy="1434415"/>
          </a:xfrm>
        </p:spPr>
        <p:txBody>
          <a:bodyPr anchor="b">
            <a:normAutofit/>
          </a:bodyPr>
          <a:lstStyle/>
          <a:p>
            <a:r>
              <a:rPr lang="en-US" sz="5400" dirty="0"/>
              <a:t>Results</a:t>
            </a:r>
            <a:endParaRPr lang="en-GB" sz="5400" dirty="0"/>
          </a:p>
        </p:txBody>
      </p:sp>
      <p:pic>
        <p:nvPicPr>
          <p:cNvPr id="6" name="图片 5">
            <a:extLst>
              <a:ext uri="{FF2B5EF4-FFF2-40B4-BE49-F238E27FC236}">
                <a16:creationId xmlns:a16="http://schemas.microsoft.com/office/drawing/2014/main" id="{7ED81C81-1448-44FE-E6CE-47F9E5314B5C}"/>
              </a:ext>
            </a:extLst>
          </p:cNvPr>
          <p:cNvPicPr>
            <a:picLocks noChangeAspect="1"/>
          </p:cNvPicPr>
          <p:nvPr/>
        </p:nvPicPr>
        <p:blipFill>
          <a:blip r:embed="rId3"/>
          <a:stretch>
            <a:fillRect/>
          </a:stretch>
        </p:blipFill>
        <p:spPr>
          <a:xfrm>
            <a:off x="4254793" y="-1"/>
            <a:ext cx="5937096" cy="6858000"/>
          </a:xfrm>
          <a:prstGeom prst="rect">
            <a:avLst/>
          </a:prstGeom>
        </p:spPr>
      </p:pic>
      <p:pic>
        <p:nvPicPr>
          <p:cNvPr id="8" name="图片 7">
            <a:extLst>
              <a:ext uri="{FF2B5EF4-FFF2-40B4-BE49-F238E27FC236}">
                <a16:creationId xmlns:a16="http://schemas.microsoft.com/office/drawing/2014/main" id="{527A2B46-C67A-B934-2451-8106A6EC18FE}"/>
              </a:ext>
            </a:extLst>
          </p:cNvPr>
          <p:cNvPicPr>
            <a:picLocks noChangeAspect="1"/>
          </p:cNvPicPr>
          <p:nvPr/>
        </p:nvPicPr>
        <p:blipFill>
          <a:blip r:embed="rId4"/>
          <a:stretch>
            <a:fillRect/>
          </a:stretch>
        </p:blipFill>
        <p:spPr>
          <a:xfrm>
            <a:off x="6760350" y="4743688"/>
            <a:ext cx="3277748" cy="1875773"/>
          </a:xfrm>
          <a:prstGeom prst="rect">
            <a:avLst/>
          </a:prstGeom>
        </p:spPr>
      </p:pic>
      <p:pic>
        <p:nvPicPr>
          <p:cNvPr id="11" name="图片 10">
            <a:extLst>
              <a:ext uri="{FF2B5EF4-FFF2-40B4-BE49-F238E27FC236}">
                <a16:creationId xmlns:a16="http://schemas.microsoft.com/office/drawing/2014/main" id="{2748A0FE-E492-19D6-8584-802B3C476CF0}"/>
              </a:ext>
            </a:extLst>
          </p:cNvPr>
          <p:cNvPicPr>
            <a:picLocks noChangeAspect="1"/>
          </p:cNvPicPr>
          <p:nvPr/>
        </p:nvPicPr>
        <p:blipFill>
          <a:blip r:embed="rId5"/>
          <a:stretch>
            <a:fillRect/>
          </a:stretch>
        </p:blipFill>
        <p:spPr>
          <a:xfrm>
            <a:off x="2000110" y="4109962"/>
            <a:ext cx="1976903" cy="1996477"/>
          </a:xfrm>
          <a:prstGeom prst="rect">
            <a:avLst/>
          </a:prstGeom>
        </p:spPr>
      </p:pic>
      <p:pic>
        <p:nvPicPr>
          <p:cNvPr id="17" name="图片 16">
            <a:extLst>
              <a:ext uri="{FF2B5EF4-FFF2-40B4-BE49-F238E27FC236}">
                <a16:creationId xmlns:a16="http://schemas.microsoft.com/office/drawing/2014/main" id="{79BDE8E4-E2EA-7D33-5ABD-9CB7401C8D48}"/>
              </a:ext>
            </a:extLst>
          </p:cNvPr>
          <p:cNvPicPr>
            <a:picLocks noChangeAspect="1"/>
          </p:cNvPicPr>
          <p:nvPr/>
        </p:nvPicPr>
        <p:blipFill>
          <a:blip r:embed="rId6"/>
          <a:stretch>
            <a:fillRect/>
          </a:stretch>
        </p:blipFill>
        <p:spPr>
          <a:xfrm>
            <a:off x="647702" y="1808730"/>
            <a:ext cx="1983255" cy="1996477"/>
          </a:xfrm>
          <a:prstGeom prst="rect">
            <a:avLst/>
          </a:prstGeom>
        </p:spPr>
      </p:pic>
    </p:spTree>
    <p:extLst>
      <p:ext uri="{BB962C8B-B14F-4D97-AF65-F5344CB8AC3E}">
        <p14:creationId xmlns:p14="http://schemas.microsoft.com/office/powerpoint/2010/main" val="32863073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6C0353-E51D-1777-AF3D-5839FBC521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F96C11-2A7C-73C0-A60C-0E42E1AAFF89}"/>
              </a:ext>
            </a:extLst>
          </p:cNvPr>
          <p:cNvSpPr>
            <a:spLocks noGrp="1"/>
          </p:cNvSpPr>
          <p:nvPr>
            <p:ph type="title"/>
          </p:nvPr>
        </p:nvSpPr>
        <p:spPr>
          <a:xfrm>
            <a:off x="572493" y="238539"/>
            <a:ext cx="11018520" cy="1434415"/>
          </a:xfrm>
        </p:spPr>
        <p:txBody>
          <a:bodyPr anchor="b">
            <a:normAutofit/>
          </a:bodyPr>
          <a:lstStyle/>
          <a:p>
            <a:r>
              <a:rPr lang="en-US" sz="5400" dirty="0"/>
              <a:t>Results</a:t>
            </a:r>
            <a:endParaRPr lang="en-GB" sz="5400" dirty="0"/>
          </a:p>
        </p:txBody>
      </p:sp>
      <p:pic>
        <p:nvPicPr>
          <p:cNvPr id="4" name="图片 3">
            <a:extLst>
              <a:ext uri="{FF2B5EF4-FFF2-40B4-BE49-F238E27FC236}">
                <a16:creationId xmlns:a16="http://schemas.microsoft.com/office/drawing/2014/main" id="{E3272C5C-3D4A-9D02-F2DD-790D3F9C143B}"/>
              </a:ext>
            </a:extLst>
          </p:cNvPr>
          <p:cNvPicPr>
            <a:picLocks noChangeAspect="1"/>
          </p:cNvPicPr>
          <p:nvPr/>
        </p:nvPicPr>
        <p:blipFill>
          <a:blip r:embed="rId3"/>
          <a:stretch>
            <a:fillRect/>
          </a:stretch>
        </p:blipFill>
        <p:spPr>
          <a:xfrm>
            <a:off x="6883035" y="826716"/>
            <a:ext cx="4122856" cy="5567819"/>
          </a:xfrm>
          <a:prstGeom prst="rect">
            <a:avLst/>
          </a:prstGeom>
        </p:spPr>
      </p:pic>
      <p:pic>
        <p:nvPicPr>
          <p:cNvPr id="5" name="图片 4">
            <a:extLst>
              <a:ext uri="{FF2B5EF4-FFF2-40B4-BE49-F238E27FC236}">
                <a16:creationId xmlns:a16="http://schemas.microsoft.com/office/drawing/2014/main" id="{E8A1F4F9-333E-AA3D-81D3-242D1FD43ECE}"/>
              </a:ext>
            </a:extLst>
          </p:cNvPr>
          <p:cNvPicPr>
            <a:picLocks noChangeAspect="1"/>
          </p:cNvPicPr>
          <p:nvPr/>
        </p:nvPicPr>
        <p:blipFill>
          <a:blip r:embed="rId4"/>
          <a:stretch>
            <a:fillRect/>
          </a:stretch>
        </p:blipFill>
        <p:spPr>
          <a:xfrm>
            <a:off x="2946647" y="826716"/>
            <a:ext cx="3936388" cy="5567819"/>
          </a:xfrm>
          <a:prstGeom prst="rect">
            <a:avLst/>
          </a:prstGeom>
        </p:spPr>
      </p:pic>
    </p:spTree>
    <p:extLst>
      <p:ext uri="{BB962C8B-B14F-4D97-AF65-F5344CB8AC3E}">
        <p14:creationId xmlns:p14="http://schemas.microsoft.com/office/powerpoint/2010/main" val="11771091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6C0353-E51D-1777-AF3D-5839FBC521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F96C11-2A7C-73C0-A60C-0E42E1AAFF89}"/>
              </a:ext>
            </a:extLst>
          </p:cNvPr>
          <p:cNvSpPr>
            <a:spLocks noGrp="1"/>
          </p:cNvSpPr>
          <p:nvPr>
            <p:ph type="title"/>
          </p:nvPr>
        </p:nvSpPr>
        <p:spPr>
          <a:xfrm>
            <a:off x="572493" y="238539"/>
            <a:ext cx="11018520" cy="1434415"/>
          </a:xfrm>
        </p:spPr>
        <p:txBody>
          <a:bodyPr anchor="b">
            <a:normAutofit/>
          </a:bodyPr>
          <a:lstStyle/>
          <a:p>
            <a:r>
              <a:rPr lang="en-US" sz="5400" dirty="0"/>
              <a:t>Further Improvement</a:t>
            </a:r>
            <a:endParaRPr lang="en-GB" sz="5400" dirty="0"/>
          </a:p>
        </p:txBody>
      </p:sp>
      <p:sp>
        <p:nvSpPr>
          <p:cNvPr id="3" name="Title 1">
            <a:extLst>
              <a:ext uri="{FF2B5EF4-FFF2-40B4-BE49-F238E27FC236}">
                <a16:creationId xmlns:a16="http://schemas.microsoft.com/office/drawing/2014/main" id="{0372EEFE-9D75-0DF0-231C-071421095B6B}"/>
              </a:ext>
            </a:extLst>
          </p:cNvPr>
          <p:cNvSpPr txBox="1">
            <a:spLocks/>
          </p:cNvSpPr>
          <p:nvPr/>
        </p:nvSpPr>
        <p:spPr>
          <a:xfrm>
            <a:off x="724893" y="2198318"/>
            <a:ext cx="11018520" cy="226721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b="1" kern="1200">
                <a:solidFill>
                  <a:schemeClr val="tx1">
                    <a:lumMod val="75000"/>
                    <a:lumOff val="25000"/>
                  </a:schemeClr>
                </a:solidFill>
                <a:latin typeface="+mj-lt"/>
                <a:ea typeface="+mj-ea"/>
                <a:cs typeface="+mj-cs"/>
              </a:defRPr>
            </a:lvl1pPr>
          </a:lstStyle>
          <a:p>
            <a:pPr marL="742950" indent="-742950">
              <a:buFont typeface="+mj-lt"/>
              <a:buAutoNum type="arabicPeriod"/>
            </a:pPr>
            <a:r>
              <a:rPr lang="en-GB" sz="3600" b="0" dirty="0"/>
              <a:t>Move user-friendly.</a:t>
            </a:r>
          </a:p>
          <a:p>
            <a:pPr marL="742950" indent="-742950">
              <a:buFont typeface="+mj-lt"/>
              <a:buAutoNum type="arabicPeriod"/>
            </a:pPr>
            <a:r>
              <a:rPr lang="en-GB" sz="3600" b="0" dirty="0"/>
              <a:t>More functionalities.</a:t>
            </a:r>
          </a:p>
          <a:p>
            <a:pPr marL="742950" indent="-742950">
              <a:buFont typeface="+mj-lt"/>
              <a:buAutoNum type="arabicPeriod"/>
            </a:pPr>
            <a:r>
              <a:rPr lang="en-GB" sz="3600" b="0" dirty="0"/>
              <a:t>Precision.</a:t>
            </a:r>
          </a:p>
          <a:p>
            <a:pPr marL="742950" indent="-742950">
              <a:buFont typeface="+mj-lt"/>
              <a:buAutoNum type="arabicPeriod"/>
            </a:pPr>
            <a:endParaRPr lang="en-GB" sz="3600" b="0" dirty="0"/>
          </a:p>
        </p:txBody>
      </p:sp>
    </p:spTree>
    <p:extLst>
      <p:ext uri="{BB962C8B-B14F-4D97-AF65-F5344CB8AC3E}">
        <p14:creationId xmlns:p14="http://schemas.microsoft.com/office/powerpoint/2010/main" val="25685742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53A1764-5BE3-041B-7820-E9072E23E4C3}"/>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66A575EE-EFF8-CC3B-A4C4-F112449C895E}"/>
              </a:ext>
            </a:extLst>
          </p:cNvPr>
          <p:cNvSpPr>
            <a:spLocks noGrp="1"/>
          </p:cNvSpPr>
          <p:nvPr>
            <p:ph type="title"/>
          </p:nvPr>
        </p:nvSpPr>
        <p:spPr>
          <a:xfrm>
            <a:off x="838200" y="365125"/>
            <a:ext cx="5393361" cy="1325563"/>
          </a:xfrm>
        </p:spPr>
        <p:txBody>
          <a:bodyPr>
            <a:normAutofit/>
          </a:bodyPr>
          <a:lstStyle/>
          <a:p>
            <a:r>
              <a:rPr lang="en-US" dirty="0"/>
              <a:t>References</a:t>
            </a:r>
            <a:endParaRPr lang="en-GB" dirty="0"/>
          </a:p>
        </p:txBody>
      </p:sp>
      <p:sp>
        <p:nvSpPr>
          <p:cNvPr id="9" name="Content Placeholder 9">
            <a:extLst>
              <a:ext uri="{FF2B5EF4-FFF2-40B4-BE49-F238E27FC236}">
                <a16:creationId xmlns:a16="http://schemas.microsoft.com/office/drawing/2014/main" id="{F2932A3F-E606-21A9-C340-62D0A9BF33A0}"/>
              </a:ext>
            </a:extLst>
          </p:cNvPr>
          <p:cNvSpPr>
            <a:spLocks noGrp="1"/>
          </p:cNvSpPr>
          <p:nvPr>
            <p:ph idx="1"/>
          </p:nvPr>
        </p:nvSpPr>
        <p:spPr>
          <a:xfrm>
            <a:off x="838200" y="1825625"/>
            <a:ext cx="9410361" cy="4351338"/>
          </a:xfrm>
        </p:spPr>
        <p:txBody>
          <a:bodyPr>
            <a:normAutofit/>
          </a:bodyPr>
          <a:lstStyle/>
          <a:p>
            <a:pPr marL="342900" indent="-342900">
              <a:buAutoNum type="arabicPeriod"/>
            </a:pPr>
            <a:r>
              <a:rPr lang="en-US" sz="1500" dirty="0" err="1"/>
              <a:t>Hevner</a:t>
            </a:r>
            <a:r>
              <a:rPr lang="en-US" sz="1500" dirty="0"/>
              <a:t>, A. R., March, S. T., Park, J., &amp; Ram, S. (2004). Design science in information systems research. MIS Quarterly, 28(1), 75-105. </a:t>
            </a:r>
          </a:p>
          <a:p>
            <a:pPr marL="342900" indent="-342900">
              <a:buAutoNum type="arabicPeriod"/>
            </a:pPr>
            <a:r>
              <a:rPr lang="en-US" sz="1500" dirty="0"/>
              <a:t>2. </a:t>
            </a:r>
            <a:r>
              <a:rPr lang="en-US" sz="1500" dirty="0" err="1"/>
              <a:t>Benbasat</a:t>
            </a:r>
            <a:r>
              <a:rPr lang="en-US" sz="1500" dirty="0"/>
              <a:t>, I., &amp; </a:t>
            </a:r>
            <a:r>
              <a:rPr lang="en-US" sz="1500" dirty="0" err="1"/>
              <a:t>Zmud</a:t>
            </a:r>
            <a:r>
              <a:rPr lang="en-US" sz="1500" dirty="0"/>
              <a:t>, R. W. (2003). The identity crisis within the IS discipline: Defining and communicating the discipline's core properties. MIS Quarterly, 27(2), 183-194.</a:t>
            </a:r>
          </a:p>
          <a:p>
            <a:pPr marL="342900" indent="-342900">
              <a:buAutoNum type="arabicPeriod"/>
            </a:pPr>
            <a:r>
              <a:rPr lang="en-US" sz="1500" dirty="0"/>
              <a:t>Ally M , </a:t>
            </a:r>
            <a:r>
              <a:rPr lang="en-US" sz="1500" dirty="0" err="1"/>
              <a:t>Darroch</a:t>
            </a:r>
            <a:r>
              <a:rPr lang="en-US" sz="1500" dirty="0"/>
              <a:t> F , </a:t>
            </a:r>
            <a:r>
              <a:rPr lang="en-US" sz="1500" dirty="0" err="1"/>
              <a:t>Toleman</a:t>
            </a:r>
            <a:r>
              <a:rPr lang="en-US" sz="1500" dirty="0"/>
              <a:t> M .A Framework for Understanding the Factors Influencing Pair Programming Success[J].Springer, Berlin, Heidelberg, 2005.DOI:10.1007/11499053_10.</a:t>
            </a:r>
          </a:p>
          <a:p>
            <a:pPr marL="342900" indent="-342900">
              <a:buAutoNum type="arabicPeriod"/>
            </a:pPr>
            <a:r>
              <a:rPr lang="en-US" sz="1500" dirty="0"/>
              <a:t>Choi K S , </a:t>
            </a:r>
            <a:r>
              <a:rPr lang="en-US" sz="1500" dirty="0" err="1"/>
              <a:t>Deek</a:t>
            </a:r>
            <a:r>
              <a:rPr lang="en-US" sz="1500" dirty="0"/>
              <a:t> F P , </a:t>
            </a:r>
            <a:r>
              <a:rPr lang="en-US" sz="1500" dirty="0" err="1"/>
              <a:t>Im</a:t>
            </a:r>
            <a:r>
              <a:rPr lang="en-US" sz="1500" dirty="0"/>
              <a:t> I .Exploring the underlying aspects of pair programming: The impact of personality[J].Information &amp; Software Technology, 2008, 50(11):1114-1126.DOI:10.1016/j.infsof.2007.11.002.</a:t>
            </a:r>
          </a:p>
          <a:p>
            <a:pPr marL="342900" indent="-342900">
              <a:buAutoNum type="arabicPeriod"/>
            </a:pPr>
            <a:r>
              <a:rPr lang="en-US" sz="1500" dirty="0"/>
              <a:t>Glaser B G .The Constant Comparative Method of Qualitative Analysis[J].Social Problems, 2008, 7(4):436-445.DOI:10.1525/sp.1965.12.4.03a00070.</a:t>
            </a:r>
          </a:p>
        </p:txBody>
      </p:sp>
      <p:sp>
        <p:nvSpPr>
          <p:cNvPr id="16"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8"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36392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838200" y="451381"/>
            <a:ext cx="10512552" cy="4066540"/>
          </a:xfrm>
        </p:spPr>
        <p:txBody>
          <a:bodyPr vert="horz" lIns="91440" tIns="45720" rIns="91440" bIns="45720" rtlCol="0" anchor="b">
            <a:normAutofit/>
          </a:bodyPr>
          <a:lstStyle/>
          <a:p>
            <a:r>
              <a:rPr lang="en-US" sz="6600" kern="1200">
                <a:solidFill>
                  <a:schemeClr val="tx1"/>
                </a:solidFill>
                <a:latin typeface="+mj-lt"/>
                <a:ea typeface="+mj-ea"/>
                <a:cs typeface="+mj-cs"/>
              </a:rPr>
              <a:t>End</a:t>
            </a:r>
          </a:p>
        </p:txBody>
      </p:sp>
      <p:sp>
        <p:nvSpPr>
          <p:cNvPr id="11"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37964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3A1764-5BE3-041B-7820-E9072E23E4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A575EE-EFF8-CC3B-A4C4-F112449C895E}"/>
              </a:ext>
            </a:extLst>
          </p:cNvPr>
          <p:cNvSpPr>
            <a:spLocks noGrp="1"/>
          </p:cNvSpPr>
          <p:nvPr>
            <p:ph type="title"/>
          </p:nvPr>
        </p:nvSpPr>
        <p:spPr>
          <a:xfrm>
            <a:off x="838200" y="365125"/>
            <a:ext cx="5393361" cy="1325563"/>
          </a:xfrm>
        </p:spPr>
        <p:txBody>
          <a:bodyPr>
            <a:normAutofit/>
          </a:bodyPr>
          <a:lstStyle/>
          <a:p>
            <a:r>
              <a:rPr lang="en-US" dirty="0"/>
              <a:t>Outline</a:t>
            </a:r>
            <a:endParaRPr lang="en-GB" dirty="0"/>
          </a:p>
        </p:txBody>
      </p:sp>
      <p:sp>
        <p:nvSpPr>
          <p:cNvPr id="9" name="Content Placeholder 9">
            <a:extLst>
              <a:ext uri="{FF2B5EF4-FFF2-40B4-BE49-F238E27FC236}">
                <a16:creationId xmlns:a16="http://schemas.microsoft.com/office/drawing/2014/main" id="{F2932A3F-E606-21A9-C340-62D0A9BF33A0}"/>
              </a:ext>
            </a:extLst>
          </p:cNvPr>
          <p:cNvSpPr>
            <a:spLocks noGrp="1"/>
          </p:cNvSpPr>
          <p:nvPr>
            <p:ph idx="1"/>
          </p:nvPr>
        </p:nvSpPr>
        <p:spPr>
          <a:xfrm>
            <a:off x="838200" y="1825625"/>
            <a:ext cx="9410361" cy="4351338"/>
          </a:xfrm>
        </p:spPr>
        <p:txBody>
          <a:bodyPr>
            <a:normAutofit/>
          </a:bodyPr>
          <a:lstStyle/>
          <a:p>
            <a:pPr marL="342900" indent="-342900">
              <a:buAutoNum type="arabicPeriod"/>
            </a:pPr>
            <a:r>
              <a:rPr lang="en-US" sz="1500" dirty="0"/>
              <a:t>Group </a:t>
            </a:r>
            <a:r>
              <a:rPr lang="en-US" sz="1500" dirty="0" err="1"/>
              <a:t>Inseption</a:t>
            </a:r>
            <a:endParaRPr lang="en-US" sz="1500" dirty="0"/>
          </a:p>
          <a:p>
            <a:pPr marL="342900" indent="-342900">
              <a:buAutoNum type="arabicPeriod"/>
            </a:pPr>
            <a:r>
              <a:rPr lang="en-GB" altLang="zh-CN" sz="1600" dirty="0" err="1"/>
              <a:t>Reseach</a:t>
            </a:r>
            <a:r>
              <a:rPr lang="en-GB" altLang="zh-CN" sz="1600" dirty="0"/>
              <a:t> Topic</a:t>
            </a:r>
          </a:p>
          <a:p>
            <a:pPr marL="342900" indent="-342900">
              <a:buAutoNum type="arabicPeriod"/>
            </a:pPr>
            <a:r>
              <a:rPr lang="en-GB" sz="1600" dirty="0"/>
              <a:t>Introduction</a:t>
            </a:r>
          </a:p>
          <a:p>
            <a:pPr marL="342900" indent="-342900">
              <a:buAutoNum type="arabicPeriod"/>
            </a:pPr>
            <a:r>
              <a:rPr lang="en-GB" sz="1600" dirty="0"/>
              <a:t>Timeline</a:t>
            </a:r>
          </a:p>
          <a:p>
            <a:pPr marL="342900" indent="-342900">
              <a:buAutoNum type="arabicPeriod"/>
            </a:pPr>
            <a:r>
              <a:rPr lang="en-US" sz="1500" dirty="0"/>
              <a:t>Research Questions or Hypotheses</a:t>
            </a:r>
          </a:p>
          <a:p>
            <a:pPr marL="342900" indent="-342900">
              <a:buAutoNum type="arabicPeriod"/>
            </a:pPr>
            <a:r>
              <a:rPr lang="en-US" sz="1500" dirty="0"/>
              <a:t>Research Objectives</a:t>
            </a:r>
          </a:p>
          <a:p>
            <a:pPr marL="342900" indent="-342900">
              <a:buAutoNum type="arabicPeriod"/>
            </a:pPr>
            <a:r>
              <a:rPr lang="en-US" altLang="zh-CN" sz="1600" dirty="0"/>
              <a:t>Literature Review</a:t>
            </a:r>
            <a:endParaRPr lang="en-US" altLang="zh-CN" sz="1500" dirty="0"/>
          </a:p>
          <a:p>
            <a:pPr marL="342900" indent="-342900">
              <a:buAutoNum type="arabicPeriod"/>
            </a:pPr>
            <a:r>
              <a:rPr lang="en-US" sz="1500" dirty="0"/>
              <a:t>Research Methods</a:t>
            </a:r>
          </a:p>
          <a:p>
            <a:pPr marL="342900" indent="-342900">
              <a:buAutoNum type="arabicPeriod"/>
            </a:pPr>
            <a:r>
              <a:rPr lang="en-US" sz="1500" dirty="0"/>
              <a:t>Design and Steps</a:t>
            </a:r>
          </a:p>
          <a:p>
            <a:pPr marL="342900" indent="-342900">
              <a:buAutoNum type="arabicPeriod"/>
            </a:pPr>
            <a:r>
              <a:rPr lang="en-US" sz="1500" dirty="0"/>
              <a:t>Experiments</a:t>
            </a:r>
          </a:p>
          <a:p>
            <a:pPr marL="342900" indent="-342900">
              <a:buAutoNum type="arabicPeriod"/>
            </a:pPr>
            <a:r>
              <a:rPr lang="en-US" sz="1500" dirty="0"/>
              <a:t>Results</a:t>
            </a:r>
          </a:p>
          <a:p>
            <a:pPr marL="342900" indent="-342900">
              <a:buAutoNum type="arabicPeriod"/>
            </a:pPr>
            <a:r>
              <a:rPr lang="en-US" sz="1500" dirty="0"/>
              <a:t>Further Improvement</a:t>
            </a:r>
          </a:p>
          <a:p>
            <a:pPr marL="342900" indent="-342900">
              <a:buAutoNum type="arabicPeriod"/>
            </a:pPr>
            <a:r>
              <a:rPr lang="en-US" sz="1500" dirty="0"/>
              <a:t>References</a:t>
            </a:r>
          </a:p>
          <a:p>
            <a:pPr marL="342900" indent="-342900">
              <a:buAutoNum type="arabicPeriod"/>
            </a:pPr>
            <a:endParaRPr lang="en-US" sz="1500" dirty="0"/>
          </a:p>
        </p:txBody>
      </p:sp>
    </p:spTree>
    <p:extLst>
      <p:ext uri="{BB962C8B-B14F-4D97-AF65-F5344CB8AC3E}">
        <p14:creationId xmlns:p14="http://schemas.microsoft.com/office/powerpoint/2010/main" val="1757019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3148242-314B-51A1-26CB-2B19F02810E5}"/>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F5E0EEAA-A1F3-0E56-B707-7438329A2059}"/>
              </a:ext>
            </a:extLst>
          </p:cNvPr>
          <p:cNvSpPr txBox="1"/>
          <p:nvPr/>
        </p:nvSpPr>
        <p:spPr>
          <a:xfrm>
            <a:off x="1524003" y="1999615"/>
            <a:ext cx="9144000" cy="2764028"/>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7200" kern="1200">
                <a:solidFill>
                  <a:schemeClr val="tx1"/>
                </a:solidFill>
                <a:latin typeface="+mj-lt"/>
                <a:ea typeface="+mj-ea"/>
                <a:cs typeface="+mj-cs"/>
              </a:rPr>
              <a:t>Group Inspection</a:t>
            </a:r>
          </a:p>
        </p:txBody>
      </p:sp>
      <p:sp>
        <p:nvSpPr>
          <p:cNvPr id="14" name="Rectangle 13">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7734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5C745A0-8C94-1C00-75F4-7CFCA25D8036}"/>
            </a:ext>
          </a:extLst>
        </p:cNvPr>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7BD7FCF-A254-4A97-A15C-319B676226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52FFAF72-6204-4676-9C6F-9A4CC4D91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10" name="Title 1">
            <a:extLst>
              <a:ext uri="{FF2B5EF4-FFF2-40B4-BE49-F238E27FC236}">
                <a16:creationId xmlns:a16="http://schemas.microsoft.com/office/drawing/2014/main" id="{F13CB30D-7C65-5B4B-0FA1-8A4C3CAA8BF1}"/>
              </a:ext>
            </a:extLst>
          </p:cNvPr>
          <p:cNvSpPr>
            <a:spLocks noGrp="1"/>
          </p:cNvSpPr>
          <p:nvPr>
            <p:ph type="title"/>
          </p:nvPr>
        </p:nvSpPr>
        <p:spPr>
          <a:xfrm>
            <a:off x="493156" y="745299"/>
            <a:ext cx="5736062" cy="1922745"/>
          </a:xfrm>
        </p:spPr>
        <p:txBody>
          <a:bodyPr vert="horz" lIns="91440" tIns="45720" rIns="91440" bIns="45720" rtlCol="0" anchor="b">
            <a:normAutofit/>
          </a:bodyPr>
          <a:lstStyle/>
          <a:p>
            <a:r>
              <a:rPr lang="en-US" kern="1200" dirty="0">
                <a:solidFill>
                  <a:schemeClr val="tx1"/>
                </a:solidFill>
                <a:latin typeface="+mj-lt"/>
                <a:ea typeface="+mj-ea"/>
                <a:cs typeface="+mj-cs"/>
              </a:rPr>
              <a:t>Group members and their contribution</a:t>
            </a:r>
          </a:p>
        </p:txBody>
      </p:sp>
      <p:graphicFrame>
        <p:nvGraphicFramePr>
          <p:cNvPr id="9" name="Table 8">
            <a:extLst>
              <a:ext uri="{FF2B5EF4-FFF2-40B4-BE49-F238E27FC236}">
                <a16:creationId xmlns:a16="http://schemas.microsoft.com/office/drawing/2014/main" id="{233AFE44-9E7A-D260-2B1A-F7B28D09DB22}"/>
              </a:ext>
            </a:extLst>
          </p:cNvPr>
          <p:cNvGraphicFramePr>
            <a:graphicFrameLocks noGrp="1"/>
          </p:cNvGraphicFramePr>
          <p:nvPr>
            <p:extLst>
              <p:ext uri="{D42A27DB-BD31-4B8C-83A1-F6EECF244321}">
                <p14:modId xmlns:p14="http://schemas.microsoft.com/office/powerpoint/2010/main" val="1497488056"/>
              </p:ext>
            </p:extLst>
          </p:nvPr>
        </p:nvGraphicFramePr>
        <p:xfrm>
          <a:off x="4534423" y="3832690"/>
          <a:ext cx="6506808" cy="2280011"/>
        </p:xfrm>
        <a:graphic>
          <a:graphicData uri="http://schemas.openxmlformats.org/drawingml/2006/table">
            <a:tbl>
              <a:tblPr firstRow="1" bandRow="1">
                <a:tableStyleId>{5C22544A-7EE6-4342-B048-85BDC9FD1C3A}</a:tableStyleId>
              </a:tblPr>
              <a:tblGrid>
                <a:gridCol w="1689983">
                  <a:extLst>
                    <a:ext uri="{9D8B030D-6E8A-4147-A177-3AD203B41FA5}">
                      <a16:colId xmlns:a16="http://schemas.microsoft.com/office/drawing/2014/main" val="2862862783"/>
                    </a:ext>
                  </a:extLst>
                </a:gridCol>
                <a:gridCol w="4816825">
                  <a:extLst>
                    <a:ext uri="{9D8B030D-6E8A-4147-A177-3AD203B41FA5}">
                      <a16:colId xmlns:a16="http://schemas.microsoft.com/office/drawing/2014/main" val="1191265369"/>
                    </a:ext>
                  </a:extLst>
                </a:gridCol>
              </a:tblGrid>
              <a:tr h="753218">
                <a:tc>
                  <a:txBody>
                    <a:bodyPr/>
                    <a:lstStyle/>
                    <a:p>
                      <a:pPr algn="ctr"/>
                      <a:r>
                        <a:rPr lang="en-US" sz="2000">
                          <a:solidFill>
                            <a:schemeClr val="bg1"/>
                          </a:solidFill>
                        </a:rPr>
                        <a:t>Member Name</a:t>
                      </a:r>
                    </a:p>
                  </a:txBody>
                  <a:tcPr marL="101786" marR="101786" marT="50893" marB="50893" anchor="ctr">
                    <a:solidFill>
                      <a:schemeClr val="accent5">
                        <a:lumMod val="50000"/>
                      </a:schemeClr>
                    </a:solidFill>
                  </a:tcPr>
                </a:tc>
                <a:tc>
                  <a:txBody>
                    <a:bodyPr/>
                    <a:lstStyle/>
                    <a:p>
                      <a:pPr algn="ctr"/>
                      <a:r>
                        <a:rPr lang="en-US" sz="2000" dirty="0">
                          <a:solidFill>
                            <a:schemeClr val="bg1"/>
                          </a:solidFill>
                        </a:rPr>
                        <a:t>Contribution to the Research</a:t>
                      </a:r>
                    </a:p>
                  </a:txBody>
                  <a:tcPr marL="101786" marR="101786" marT="50893" marB="50893" anchor="ctr">
                    <a:solidFill>
                      <a:schemeClr val="accent5">
                        <a:lumMod val="50000"/>
                      </a:schemeClr>
                    </a:solidFill>
                  </a:tcPr>
                </a:tc>
                <a:extLst>
                  <a:ext uri="{0D108BD9-81ED-4DB2-BD59-A6C34878D82A}">
                    <a16:rowId xmlns:a16="http://schemas.microsoft.com/office/drawing/2014/main" val="992693494"/>
                  </a:ext>
                </a:extLst>
              </a:tr>
              <a:tr h="508931">
                <a:tc>
                  <a:txBody>
                    <a:bodyPr/>
                    <a:lstStyle/>
                    <a:p>
                      <a:pPr algn="ctr"/>
                      <a:r>
                        <a:rPr lang="en-US" altLang="zh-CN" sz="2000" dirty="0"/>
                        <a:t>Haotian</a:t>
                      </a:r>
                      <a:endParaRPr lang="en-US" sz="2000" dirty="0"/>
                    </a:p>
                  </a:txBody>
                  <a:tcPr marL="101786" marR="101786" marT="50893" marB="50893" anchor="ctr">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sz="2000" dirty="0"/>
                        <a:t>Review,</a:t>
                      </a:r>
                      <a:r>
                        <a:rPr lang="zh-CN" altLang="en-US" sz="2000" dirty="0"/>
                        <a:t> </a:t>
                      </a:r>
                      <a:r>
                        <a:rPr lang="en-US" altLang="zh-CN" sz="2000" dirty="0"/>
                        <a:t>Coding, Software Copyright, Report</a:t>
                      </a:r>
                      <a:endParaRPr lang="en-US" sz="2000" dirty="0"/>
                    </a:p>
                  </a:txBody>
                  <a:tcPr marL="101786" marR="101786" marT="50893" marB="50893"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78175258"/>
                  </a:ext>
                </a:extLst>
              </a:tr>
              <a:tr h="508931">
                <a:tc>
                  <a:txBody>
                    <a:bodyPr/>
                    <a:lstStyle/>
                    <a:p>
                      <a:pPr algn="ctr"/>
                      <a:r>
                        <a:rPr lang="en-US" sz="2000" dirty="0" err="1"/>
                        <a:t>Yifan</a:t>
                      </a:r>
                      <a:endParaRPr lang="en-US" sz="2000" dirty="0"/>
                    </a:p>
                  </a:txBody>
                  <a:tcPr marL="101786" marR="101786" marT="50893" marB="50893"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altLang="zh-CN" sz="2000" dirty="0"/>
                        <a:t>Review, Testing, Report</a:t>
                      </a:r>
                      <a:endParaRPr lang="en-US" sz="2000" dirty="0"/>
                    </a:p>
                  </a:txBody>
                  <a:tcPr marL="101786" marR="101786" marT="50893" marB="50893"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41049759"/>
                  </a:ext>
                </a:extLst>
              </a:tr>
              <a:tr h="508931">
                <a:tc>
                  <a:txBody>
                    <a:bodyPr/>
                    <a:lstStyle/>
                    <a:p>
                      <a:pPr algn="ctr"/>
                      <a:r>
                        <a:rPr lang="en-US" sz="2000" dirty="0" err="1"/>
                        <a:t>Yuxin</a:t>
                      </a:r>
                      <a:endParaRPr lang="en-US" sz="2000" dirty="0"/>
                    </a:p>
                  </a:txBody>
                  <a:tcPr marL="101786" marR="101786" marT="50893" marB="50893"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altLang="zh-CN" sz="2000" dirty="0"/>
                        <a:t>Review, Data Collection, Report</a:t>
                      </a:r>
                      <a:endParaRPr lang="en-US" sz="2000" dirty="0"/>
                    </a:p>
                  </a:txBody>
                  <a:tcPr marL="101786" marR="101786" marT="50893" marB="50893"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56860437"/>
                  </a:ext>
                </a:extLst>
              </a:tr>
            </a:tbl>
          </a:graphicData>
        </a:graphic>
      </p:graphicFrame>
    </p:spTree>
    <p:extLst>
      <p:ext uri="{BB962C8B-B14F-4D97-AF65-F5344CB8AC3E}">
        <p14:creationId xmlns:p14="http://schemas.microsoft.com/office/powerpoint/2010/main" val="240275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15E843F-52D8-7482-4357-30D42A90A175}"/>
            </a:ext>
          </a:extLst>
        </p:cNvPr>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2C177B-2CF9-DCE3-A28E-7BD63A2CDEC8}"/>
              </a:ext>
            </a:extLst>
          </p:cNvPr>
          <p:cNvSpPr>
            <a:spLocks noGrp="1"/>
          </p:cNvSpPr>
          <p:nvPr>
            <p:ph type="title"/>
          </p:nvPr>
        </p:nvSpPr>
        <p:spPr>
          <a:xfrm>
            <a:off x="630936" y="502920"/>
            <a:ext cx="3419856" cy="1463040"/>
          </a:xfrm>
        </p:spPr>
        <p:txBody>
          <a:bodyPr anchor="ctr">
            <a:normAutofit/>
          </a:bodyPr>
          <a:lstStyle/>
          <a:p>
            <a:r>
              <a:rPr lang="en-GB" sz="4800" dirty="0" err="1"/>
              <a:t>Reseach</a:t>
            </a:r>
            <a:r>
              <a:rPr lang="en-GB" sz="4800" dirty="0"/>
              <a:t> Topic</a:t>
            </a:r>
          </a:p>
        </p:txBody>
      </p:sp>
      <p:sp>
        <p:nvSpPr>
          <p:cNvPr id="30"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9">
            <a:extLst>
              <a:ext uri="{FF2B5EF4-FFF2-40B4-BE49-F238E27FC236}">
                <a16:creationId xmlns:a16="http://schemas.microsoft.com/office/drawing/2014/main" id="{F93FF656-641B-767F-DFE1-D10BF9E61B06}"/>
              </a:ext>
            </a:extLst>
          </p:cNvPr>
          <p:cNvSpPr>
            <a:spLocks noGrp="1"/>
          </p:cNvSpPr>
          <p:nvPr>
            <p:ph idx="1"/>
          </p:nvPr>
        </p:nvSpPr>
        <p:spPr>
          <a:xfrm>
            <a:off x="4654295" y="502920"/>
            <a:ext cx="6894576" cy="1463040"/>
          </a:xfrm>
        </p:spPr>
        <p:txBody>
          <a:bodyPr anchor="ctr">
            <a:normAutofit/>
          </a:bodyPr>
          <a:lstStyle/>
          <a:p>
            <a:pPr marL="0" indent="0">
              <a:buNone/>
            </a:pPr>
            <a:r>
              <a:rPr lang="en-US" sz="2200"/>
              <a:t>Development of Automated Steel Surface Defect Detection Software Based on an Improved YOLOv5 Model</a:t>
            </a:r>
            <a:endParaRPr lang="en-US" sz="2200" dirty="0">
              <a:latin typeface="Calibri" panose="020F0502020204030204" pitchFamily="34" charset="0"/>
              <a:cs typeface="Calibri" panose="020F0502020204030204" pitchFamily="34" charset="0"/>
            </a:endParaRPr>
          </a:p>
        </p:txBody>
      </p:sp>
      <p:pic>
        <p:nvPicPr>
          <p:cNvPr id="6" name="Picture 5">
            <a:extLst>
              <a:ext uri="{FF2B5EF4-FFF2-40B4-BE49-F238E27FC236}">
                <a16:creationId xmlns:a16="http://schemas.microsoft.com/office/drawing/2014/main" id="{FCD63A73-0C92-477B-FF0F-9114412C2257}"/>
              </a:ext>
            </a:extLst>
          </p:cNvPr>
          <p:cNvPicPr>
            <a:picLocks noChangeAspect="1"/>
          </p:cNvPicPr>
          <p:nvPr/>
        </p:nvPicPr>
        <p:blipFill>
          <a:blip r:embed="rId3"/>
          <a:stretch>
            <a:fillRect/>
          </a:stretch>
        </p:blipFill>
        <p:spPr>
          <a:xfrm>
            <a:off x="1325697" y="2281411"/>
            <a:ext cx="9540605" cy="3959352"/>
          </a:xfrm>
          <a:prstGeom prst="rect">
            <a:avLst/>
          </a:prstGeom>
        </p:spPr>
      </p:pic>
    </p:spTree>
    <p:extLst>
      <p:ext uri="{BB962C8B-B14F-4D97-AF65-F5344CB8AC3E}">
        <p14:creationId xmlns:p14="http://schemas.microsoft.com/office/powerpoint/2010/main" val="4185619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7B4B34B-2EB0-F9A3-E60B-FE56213CDE79}"/>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C835D12-91AB-7C95-6D73-CC209FAA4FF7}"/>
              </a:ext>
            </a:extLst>
          </p:cNvPr>
          <p:cNvSpPr>
            <a:spLocks noGrp="1"/>
          </p:cNvSpPr>
          <p:nvPr>
            <p:ph type="title"/>
          </p:nvPr>
        </p:nvSpPr>
        <p:spPr>
          <a:xfrm>
            <a:off x="838200" y="609600"/>
            <a:ext cx="3739341" cy="1330839"/>
          </a:xfrm>
        </p:spPr>
        <p:txBody>
          <a:bodyPr>
            <a:normAutofit/>
          </a:bodyPr>
          <a:lstStyle/>
          <a:p>
            <a:r>
              <a:rPr lang="en-US"/>
              <a:t>Introduction</a:t>
            </a:r>
            <a:endParaRPr lang="en-GB" dirty="0"/>
          </a:p>
        </p:txBody>
      </p:sp>
      <p:sp>
        <p:nvSpPr>
          <p:cNvPr id="9" name="Content Placeholder 9">
            <a:extLst>
              <a:ext uri="{FF2B5EF4-FFF2-40B4-BE49-F238E27FC236}">
                <a16:creationId xmlns:a16="http://schemas.microsoft.com/office/drawing/2014/main" id="{E5256AC1-0794-7D56-5970-3B41A577CFD0}"/>
              </a:ext>
            </a:extLst>
          </p:cNvPr>
          <p:cNvSpPr>
            <a:spLocks noGrp="1"/>
          </p:cNvSpPr>
          <p:nvPr>
            <p:ph idx="1"/>
          </p:nvPr>
        </p:nvSpPr>
        <p:spPr>
          <a:xfrm>
            <a:off x="523876" y="2194102"/>
            <a:ext cx="4077832" cy="3908586"/>
          </a:xfrm>
        </p:spPr>
        <p:txBody>
          <a:bodyPr>
            <a:noAutofit/>
          </a:bodyPr>
          <a:lstStyle/>
          <a:p>
            <a:pPr>
              <a:buFontTx/>
              <a:buChar char="-"/>
            </a:pPr>
            <a:r>
              <a:rPr lang="en-US" sz="1600" dirty="0"/>
              <a:t>Defect detection on steel surfaces is a critical task in the manufacturing industry to ensure product quality.</a:t>
            </a:r>
          </a:p>
          <a:p>
            <a:pPr>
              <a:buFontTx/>
              <a:buChar char="-"/>
            </a:pPr>
            <a:r>
              <a:rPr lang="en-US" sz="1600" dirty="0"/>
              <a:t>Traditionally, this task has been performed manually, which is time-consuming, prone to human error, and inconsistent. Automated defect detection using computer vision and deep learning techniques provides significant advantages, including faster inspection times, improved accuracy, and the ability to operate continuously without fatigue.</a:t>
            </a:r>
          </a:p>
          <a:p>
            <a:pPr>
              <a:buFontTx/>
              <a:buChar char="-"/>
            </a:pPr>
            <a:r>
              <a:rPr lang="en-US" sz="1600" dirty="0"/>
              <a:t>This research focuses on developing a software product for detecting steel surface defects using an improved version of the YOLOv5 model, combined with a seamless front-end and back-end interactive system for real-time analysis and reporting.</a:t>
            </a:r>
            <a:endParaRPr lang="en-US" sz="1600" i="1"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003EA9E2-5CF8-FBEB-39D9-AFD0E5823323}"/>
              </a:ext>
            </a:extLst>
          </p:cNvPr>
          <p:cNvPicPr>
            <a:picLocks noChangeAspect="1"/>
          </p:cNvPicPr>
          <p:nvPr/>
        </p:nvPicPr>
        <p:blipFill>
          <a:blip r:embed="rId3"/>
          <a:stretch>
            <a:fillRect/>
          </a:stretch>
        </p:blipFill>
        <p:spPr>
          <a:xfrm>
            <a:off x="5327465" y="1641214"/>
            <a:ext cx="6155141" cy="3846962"/>
          </a:xfrm>
          <a:prstGeom prst="rect">
            <a:avLst/>
          </a:prstGeom>
        </p:spPr>
      </p:pic>
    </p:spTree>
    <p:extLst>
      <p:ext uri="{BB962C8B-B14F-4D97-AF65-F5344CB8AC3E}">
        <p14:creationId xmlns:p14="http://schemas.microsoft.com/office/powerpoint/2010/main" val="2929341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F5615D-A44F-E143-B5C2-B6468D661CA0}"/>
            </a:ext>
          </a:extLst>
        </p:cNvPr>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A3A2C69-1F31-C231-075B-AA1CDBCB9450}"/>
              </a:ext>
            </a:extLst>
          </p:cNvPr>
          <p:cNvSpPr>
            <a:spLocks noGrp="1"/>
          </p:cNvSpPr>
          <p:nvPr>
            <p:ph type="title"/>
          </p:nvPr>
        </p:nvSpPr>
        <p:spPr>
          <a:xfrm>
            <a:off x="838200" y="609600"/>
            <a:ext cx="3739341" cy="1330839"/>
          </a:xfrm>
        </p:spPr>
        <p:txBody>
          <a:bodyPr>
            <a:normAutofit/>
          </a:bodyPr>
          <a:lstStyle/>
          <a:p>
            <a:r>
              <a:rPr lang="en-US" dirty="0"/>
              <a:t>Timeline</a:t>
            </a:r>
            <a:endParaRPr lang="en-GB" dirty="0"/>
          </a:p>
        </p:txBody>
      </p:sp>
      <p:sp>
        <p:nvSpPr>
          <p:cNvPr id="9" name="Content Placeholder 9">
            <a:extLst>
              <a:ext uri="{FF2B5EF4-FFF2-40B4-BE49-F238E27FC236}">
                <a16:creationId xmlns:a16="http://schemas.microsoft.com/office/drawing/2014/main" id="{DF5CB156-A0D8-15B6-329B-FEEE93C23C38}"/>
              </a:ext>
            </a:extLst>
          </p:cNvPr>
          <p:cNvSpPr>
            <a:spLocks noGrp="1"/>
          </p:cNvSpPr>
          <p:nvPr>
            <p:ph idx="1"/>
          </p:nvPr>
        </p:nvSpPr>
        <p:spPr>
          <a:xfrm>
            <a:off x="862366" y="2194102"/>
            <a:ext cx="3427001" cy="3908586"/>
          </a:xfrm>
        </p:spPr>
        <p:txBody>
          <a:bodyPr>
            <a:normAutofit/>
          </a:bodyPr>
          <a:lstStyle/>
          <a:p>
            <a:r>
              <a:rPr lang="en-US" sz="1700" dirty="0"/>
              <a:t>Week 1-2: Literature review and data collection.</a:t>
            </a:r>
          </a:p>
          <a:p>
            <a:r>
              <a:rPr lang="en-US" sz="1700" dirty="0"/>
              <a:t>Week 3: Model customization and preliminary training.</a:t>
            </a:r>
          </a:p>
          <a:p>
            <a:r>
              <a:rPr lang="en-US" sz="1700" dirty="0"/>
              <a:t>Week 4: Software development (front-end and back-end).</a:t>
            </a:r>
          </a:p>
          <a:p>
            <a:r>
              <a:rPr lang="en-US" sz="1700" dirty="0"/>
              <a:t>Week 5-6: Integration and real-time system testing.</a:t>
            </a:r>
          </a:p>
          <a:p>
            <a:r>
              <a:rPr lang="en-US" sz="1700" dirty="0"/>
              <a:t>Week 7: Final testing, evaluation, and user feedback gathering.</a:t>
            </a:r>
          </a:p>
          <a:p>
            <a:r>
              <a:rPr lang="en-US" sz="1700" dirty="0"/>
              <a:t>Week 8: Refinement based on feedback, documentation, and final project submission.</a:t>
            </a:r>
          </a:p>
        </p:txBody>
      </p:sp>
      <p:pic>
        <p:nvPicPr>
          <p:cNvPr id="7" name="Picture 6" descr="A screenshot of a computer program&#10;&#10;Description automatically generated">
            <a:extLst>
              <a:ext uri="{FF2B5EF4-FFF2-40B4-BE49-F238E27FC236}">
                <a16:creationId xmlns:a16="http://schemas.microsoft.com/office/drawing/2014/main" id="{F1F72BE4-CF1F-B5CF-F806-ECE9FE8A100E}"/>
              </a:ext>
            </a:extLst>
          </p:cNvPr>
          <p:cNvPicPr>
            <a:picLocks noChangeAspect="1"/>
          </p:cNvPicPr>
          <p:nvPr/>
        </p:nvPicPr>
        <p:blipFill>
          <a:blip r:embed="rId3"/>
          <a:stretch>
            <a:fillRect/>
          </a:stretch>
        </p:blipFill>
        <p:spPr>
          <a:xfrm>
            <a:off x="5445457" y="955733"/>
            <a:ext cx="6155141" cy="4970275"/>
          </a:xfrm>
          <a:prstGeom prst="rect">
            <a:avLst/>
          </a:prstGeom>
        </p:spPr>
      </p:pic>
    </p:spTree>
    <p:extLst>
      <p:ext uri="{BB962C8B-B14F-4D97-AF65-F5344CB8AC3E}">
        <p14:creationId xmlns:p14="http://schemas.microsoft.com/office/powerpoint/2010/main" val="6782433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1A086BF-9280-9456-FC30-82980805CE59}"/>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8D6A42C-C5CC-F212-D5D4-C15DE03C7E19}"/>
              </a:ext>
            </a:extLst>
          </p:cNvPr>
          <p:cNvSpPr>
            <a:spLocks noGrp="1"/>
          </p:cNvSpPr>
          <p:nvPr>
            <p:ph type="title"/>
          </p:nvPr>
        </p:nvSpPr>
        <p:spPr>
          <a:xfrm>
            <a:off x="1137034" y="609597"/>
            <a:ext cx="9392421" cy="1330841"/>
          </a:xfrm>
        </p:spPr>
        <p:txBody>
          <a:bodyPr>
            <a:normAutofit/>
          </a:bodyPr>
          <a:lstStyle/>
          <a:p>
            <a:r>
              <a:rPr lang="en-US" dirty="0"/>
              <a:t>Research Questions or Hypotheses</a:t>
            </a:r>
            <a:endParaRPr lang="en-GB" dirty="0"/>
          </a:p>
        </p:txBody>
      </p:sp>
      <p:sp>
        <p:nvSpPr>
          <p:cNvPr id="9" name="Content Placeholder 9">
            <a:extLst>
              <a:ext uri="{FF2B5EF4-FFF2-40B4-BE49-F238E27FC236}">
                <a16:creationId xmlns:a16="http://schemas.microsoft.com/office/drawing/2014/main" id="{0B75A3D4-5004-32D0-AF0A-FA539FE9035A}"/>
              </a:ext>
            </a:extLst>
          </p:cNvPr>
          <p:cNvSpPr>
            <a:spLocks noGrp="1"/>
          </p:cNvSpPr>
          <p:nvPr>
            <p:ph idx="1"/>
          </p:nvPr>
        </p:nvSpPr>
        <p:spPr>
          <a:xfrm>
            <a:off x="1137034" y="2198362"/>
            <a:ext cx="4958966" cy="3917773"/>
          </a:xfrm>
        </p:spPr>
        <p:txBody>
          <a:bodyPr>
            <a:normAutofit/>
          </a:bodyPr>
          <a:lstStyle/>
          <a:p>
            <a:r>
              <a:rPr lang="en-US" sz="2000"/>
              <a:t>Can an improved YOLOv5-based model outperform traditional manual inspection in terms of speed and accuracy for detecting steel surface defects?</a:t>
            </a:r>
          </a:p>
          <a:p>
            <a:r>
              <a:rPr lang="en-US" sz="2000"/>
              <a:t>What modifications to the YOLOv5 architecture can enhance the model’s performance for defect detection?</a:t>
            </a:r>
          </a:p>
          <a:p>
            <a:r>
              <a:rPr lang="en-US" sz="2000"/>
              <a:t>How can front-end and back-end technologies be integrated to create an efficient, user-friendly interface for defect detection in industrial environments?</a:t>
            </a:r>
          </a:p>
        </p:txBody>
      </p:sp>
      <p:pic>
        <p:nvPicPr>
          <p:cNvPr id="5" name="Picture 4" descr="A diagram of a structure&#10;&#10;Description automatically generated">
            <a:extLst>
              <a:ext uri="{FF2B5EF4-FFF2-40B4-BE49-F238E27FC236}">
                <a16:creationId xmlns:a16="http://schemas.microsoft.com/office/drawing/2014/main" id="{E39F6CC2-0CE8-A22E-D794-C26199E6F3DB}"/>
              </a:ext>
            </a:extLst>
          </p:cNvPr>
          <p:cNvPicPr>
            <a:picLocks noChangeAspect="1"/>
          </p:cNvPicPr>
          <p:nvPr/>
        </p:nvPicPr>
        <p:blipFill>
          <a:blip r:embed="rId3"/>
          <a:stretch>
            <a:fillRect/>
          </a:stretch>
        </p:blipFill>
        <p:spPr>
          <a:xfrm>
            <a:off x="6719367" y="2452737"/>
            <a:ext cx="4788505" cy="3220269"/>
          </a:xfrm>
          <a:prstGeom prst="rect">
            <a:avLst/>
          </a:prstGeom>
        </p:spPr>
      </p:pic>
      <p:sp>
        <p:nvSpPr>
          <p:cNvPr id="18" name="Freeform: Shape 17">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731577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B04B39B-B7A4-B4CD-CECF-A24A547082BA}"/>
            </a:ext>
          </a:extLst>
        </p:cNvPr>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6A84B152-3496-4C52-AF08-97AFFC09D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37F48880-09C2-F7EE-BA85-B663F5AB3EF7}"/>
              </a:ext>
            </a:extLst>
          </p:cNvPr>
          <p:cNvSpPr>
            <a:spLocks noGrp="1"/>
          </p:cNvSpPr>
          <p:nvPr>
            <p:ph type="title"/>
          </p:nvPr>
        </p:nvSpPr>
        <p:spPr>
          <a:xfrm>
            <a:off x="838201" y="365125"/>
            <a:ext cx="5393360" cy="1325563"/>
          </a:xfrm>
        </p:spPr>
        <p:txBody>
          <a:bodyPr>
            <a:normAutofit/>
          </a:bodyPr>
          <a:lstStyle/>
          <a:p>
            <a:r>
              <a:rPr lang="en-US"/>
              <a:t>Research Objectives</a:t>
            </a:r>
            <a:endParaRPr lang="en-GB"/>
          </a:p>
        </p:txBody>
      </p:sp>
      <p:sp>
        <p:nvSpPr>
          <p:cNvPr id="36" name="Freeform: Shape 35">
            <a:extLst>
              <a:ext uri="{FF2B5EF4-FFF2-40B4-BE49-F238E27FC236}">
                <a16:creationId xmlns:a16="http://schemas.microsoft.com/office/drawing/2014/main" id="{6B2ADB95-0FA3-4BD7-A8AC-89D014A8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657" y="1"/>
            <a:ext cx="1155142" cy="625027"/>
          </a:xfrm>
          <a:custGeom>
            <a:avLst/>
            <a:gdLst>
              <a:gd name="connsiteX0" fmla="*/ 4784 w 1155142"/>
              <a:gd name="connsiteY0" fmla="*/ 0 h 625027"/>
              <a:gd name="connsiteX1" fmla="*/ 1150358 w 1155142"/>
              <a:gd name="connsiteY1" fmla="*/ 0 h 625027"/>
              <a:gd name="connsiteX2" fmla="*/ 1155142 w 1155142"/>
              <a:gd name="connsiteY2" fmla="*/ 47456 h 625027"/>
              <a:gd name="connsiteX3" fmla="*/ 577571 w 1155142"/>
              <a:gd name="connsiteY3" fmla="*/ 625027 h 625027"/>
              <a:gd name="connsiteX4" fmla="*/ 0 w 1155142"/>
              <a:gd name="connsiteY4" fmla="*/ 47456 h 625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625027">
                <a:moveTo>
                  <a:pt x="4784" y="0"/>
                </a:moveTo>
                <a:lnTo>
                  <a:pt x="1150358" y="0"/>
                </a:lnTo>
                <a:lnTo>
                  <a:pt x="1155142" y="47456"/>
                </a:lnTo>
                <a:cubicBezTo>
                  <a:pt x="1155142" y="366440"/>
                  <a:pt x="896555" y="625027"/>
                  <a:pt x="577571" y="625027"/>
                </a:cubicBezTo>
                <a:cubicBezTo>
                  <a:pt x="258587" y="625027"/>
                  <a:pt x="0" y="366440"/>
                  <a:pt x="0" y="47456"/>
                </a:cubicBezTo>
                <a:close/>
              </a:path>
            </a:pathLst>
          </a:cu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Content Placeholder 9">
            <a:extLst>
              <a:ext uri="{FF2B5EF4-FFF2-40B4-BE49-F238E27FC236}">
                <a16:creationId xmlns:a16="http://schemas.microsoft.com/office/drawing/2014/main" id="{2FDB14AA-C4DE-2C6B-37F7-71D038DE27F6}"/>
              </a:ext>
            </a:extLst>
          </p:cNvPr>
          <p:cNvSpPr>
            <a:spLocks noGrp="1"/>
          </p:cNvSpPr>
          <p:nvPr>
            <p:ph idx="1"/>
          </p:nvPr>
        </p:nvSpPr>
        <p:spPr>
          <a:xfrm>
            <a:off x="838200" y="1825625"/>
            <a:ext cx="5393361" cy="4351338"/>
          </a:xfrm>
        </p:spPr>
        <p:txBody>
          <a:bodyPr>
            <a:normAutofit/>
          </a:bodyPr>
          <a:lstStyle/>
          <a:p>
            <a:r>
              <a:rPr lang="en-US"/>
              <a:t>To design and implement an automated steel surface defect detection system based on an enhanced YOLOv5 model.</a:t>
            </a:r>
          </a:p>
          <a:p>
            <a:r>
              <a:rPr lang="en-US"/>
              <a:t>To compare the performance of the proposed system with traditional manual inspection methods in terms of accuracy, speed, and efficiency.</a:t>
            </a:r>
          </a:p>
          <a:p>
            <a:r>
              <a:rPr lang="en-US"/>
              <a:t>To develop a user-friendly software interface that allows real-time interaction between the user and the system, utilizing both front-end and back-end technologies.</a:t>
            </a:r>
          </a:p>
        </p:txBody>
      </p:sp>
      <p:sp>
        <p:nvSpPr>
          <p:cNvPr id="37" name="Oval 36">
            <a:extLst>
              <a:ext uri="{FF2B5EF4-FFF2-40B4-BE49-F238E27FC236}">
                <a16:creationId xmlns:a16="http://schemas.microsoft.com/office/drawing/2014/main" id="{C924DBCE-E731-4B22-8181-A39C1D862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8185" y="3423959"/>
            <a:ext cx="630884" cy="630884"/>
          </a:xfrm>
          <a:prstGeom prst="ellipse">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4CBF9756-6AC8-4C65-84DF-56FBFFA1D8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450227" y="5166682"/>
            <a:ext cx="1835725" cy="2024785"/>
          </a:xfrm>
          <a:custGeom>
            <a:avLst/>
            <a:gdLst>
              <a:gd name="connsiteX0" fmla="*/ 1801138 w 1835725"/>
              <a:gd name="connsiteY0" fmla="*/ 1622662 h 2024785"/>
              <a:gd name="connsiteX1" fmla="*/ 1835717 w 1835725"/>
              <a:gd name="connsiteY1" fmla="*/ 1680254 h 2024785"/>
              <a:gd name="connsiteX2" fmla="*/ 1812568 w 1835725"/>
              <a:gd name="connsiteY2" fmla="*/ 1877193 h 2024785"/>
              <a:gd name="connsiteX3" fmla="*/ 1776210 w 1835725"/>
              <a:gd name="connsiteY3" fmla="*/ 2024785 h 2024785"/>
              <a:gd name="connsiteX4" fmla="*/ 1655772 w 1835725"/>
              <a:gd name="connsiteY4" fmla="*/ 1983449 h 2024785"/>
              <a:gd name="connsiteX5" fmla="*/ 1687591 w 1835725"/>
              <a:gd name="connsiteY5" fmla="*/ 1854495 h 2024785"/>
              <a:gd name="connsiteX6" fmla="*/ 1708939 w 1835725"/>
              <a:gd name="connsiteY6" fmla="*/ 1673301 h 2024785"/>
              <a:gd name="connsiteX7" fmla="*/ 1778129 w 1835725"/>
              <a:gd name="connsiteY7" fmla="*/ 1615979 h 2024785"/>
              <a:gd name="connsiteX8" fmla="*/ 1801138 w 1835725"/>
              <a:gd name="connsiteY8" fmla="*/ 1622662 h 2024785"/>
              <a:gd name="connsiteX9" fmla="*/ 1585229 w 1835725"/>
              <a:gd name="connsiteY9" fmla="*/ 764759 h 2024785"/>
              <a:gd name="connsiteX10" fmla="*/ 1623024 w 1835725"/>
              <a:gd name="connsiteY10" fmla="*/ 792810 h 2024785"/>
              <a:gd name="connsiteX11" fmla="*/ 1777614 w 1835725"/>
              <a:gd name="connsiteY11" fmla="*/ 1157141 h 2024785"/>
              <a:gd name="connsiteX12" fmla="*/ 1733799 w 1835725"/>
              <a:gd name="connsiteY12" fmla="*/ 1235532 h 2024785"/>
              <a:gd name="connsiteX13" fmla="*/ 1716464 w 1835725"/>
              <a:gd name="connsiteY13" fmla="*/ 1237722 h 2024785"/>
              <a:gd name="connsiteX14" fmla="*/ 1716464 w 1835725"/>
              <a:gd name="connsiteY14" fmla="*/ 1237913 h 2024785"/>
              <a:gd name="connsiteX15" fmla="*/ 1655409 w 1835725"/>
              <a:gd name="connsiteY15" fmla="*/ 1191717 h 2024785"/>
              <a:gd name="connsiteX16" fmla="*/ 1513200 w 1835725"/>
              <a:gd name="connsiteY16" fmla="*/ 856627 h 2024785"/>
              <a:gd name="connsiteX17" fmla="*/ 1538499 w 1835725"/>
              <a:gd name="connsiteY17" fmla="*/ 770415 h 2024785"/>
              <a:gd name="connsiteX18" fmla="*/ 1585229 w 1835725"/>
              <a:gd name="connsiteY18" fmla="*/ 764759 h 2024785"/>
              <a:gd name="connsiteX19" fmla="*/ 477919 w 1835725"/>
              <a:gd name="connsiteY19" fmla="*/ 21437 h 2024785"/>
              <a:gd name="connsiteX20" fmla="*/ 509236 w 1835725"/>
              <a:gd name="connsiteY20" fmla="*/ 84182 h 2024785"/>
              <a:gd name="connsiteX21" fmla="*/ 445829 w 1835725"/>
              <a:gd name="connsiteY21" fmla="*/ 139871 h 2024785"/>
              <a:gd name="connsiteX22" fmla="*/ 437447 w 1835725"/>
              <a:gd name="connsiteY22" fmla="*/ 139395 h 2024785"/>
              <a:gd name="connsiteX23" fmla="*/ 73211 w 1835725"/>
              <a:gd name="connsiteY23" fmla="*/ 137204 h 2024785"/>
              <a:gd name="connsiteX24" fmla="*/ 749 w 1835725"/>
              <a:gd name="connsiteY24" fmla="*/ 84082 h 2024785"/>
              <a:gd name="connsiteX25" fmla="*/ 53871 w 1835725"/>
              <a:gd name="connsiteY25" fmla="*/ 11621 h 2024785"/>
              <a:gd name="connsiteX26" fmla="*/ 58352 w 1835725"/>
              <a:gd name="connsiteY26" fmla="*/ 11093 h 2024785"/>
              <a:gd name="connsiteX27" fmla="*/ 454020 w 1835725"/>
              <a:gd name="connsiteY27" fmla="*/ 13474 h 2024785"/>
              <a:gd name="connsiteX28" fmla="*/ 477919 w 1835725"/>
              <a:gd name="connsiteY28" fmla="*/ 21437 h 2024785"/>
              <a:gd name="connsiteX29" fmla="*/ 957797 w 1835725"/>
              <a:gd name="connsiteY29" fmla="*/ 167970 h 2024785"/>
              <a:gd name="connsiteX30" fmla="*/ 1286982 w 1835725"/>
              <a:gd name="connsiteY30" fmla="*/ 387616 h 2024785"/>
              <a:gd name="connsiteX31" fmla="*/ 1293725 w 1835725"/>
              <a:gd name="connsiteY31" fmla="*/ 477075 h 2024785"/>
              <a:gd name="connsiteX32" fmla="*/ 1245453 w 1835725"/>
              <a:gd name="connsiteY32" fmla="*/ 499154 h 2024785"/>
              <a:gd name="connsiteX33" fmla="*/ 1245167 w 1835725"/>
              <a:gd name="connsiteY33" fmla="*/ 499154 h 2024785"/>
              <a:gd name="connsiteX34" fmla="*/ 1203638 w 1835725"/>
              <a:gd name="connsiteY34" fmla="*/ 484104 h 2024785"/>
              <a:gd name="connsiteX35" fmla="*/ 900647 w 1835725"/>
              <a:gd name="connsiteY35" fmla="*/ 281508 h 2024785"/>
              <a:gd name="connsiteX36" fmla="*/ 872454 w 1835725"/>
              <a:gd name="connsiteY36" fmla="*/ 196164 h 2024785"/>
              <a:gd name="connsiteX37" fmla="*/ 957797 w 1835725"/>
              <a:gd name="connsiteY37" fmla="*/ 167970 h 202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35725" h="2024785">
                <a:moveTo>
                  <a:pt x="1801138" y="1622662"/>
                </a:moveTo>
                <a:cubicBezTo>
                  <a:pt x="1822105" y="1633400"/>
                  <a:pt x="1836117" y="1655372"/>
                  <a:pt x="1835717" y="1680254"/>
                </a:cubicBezTo>
                <a:cubicBezTo>
                  <a:pt x="1832093" y="1746382"/>
                  <a:pt x="1824354" y="1812154"/>
                  <a:pt x="1812568" y="1877193"/>
                </a:cubicBezTo>
                <a:lnTo>
                  <a:pt x="1776210" y="2024785"/>
                </a:lnTo>
                <a:lnTo>
                  <a:pt x="1655772" y="1983449"/>
                </a:lnTo>
                <a:lnTo>
                  <a:pt x="1687591" y="1854495"/>
                </a:lnTo>
                <a:cubicBezTo>
                  <a:pt x="1698455" y="1794657"/>
                  <a:pt x="1705590" y="1734142"/>
                  <a:pt x="1708939" y="1673301"/>
                </a:cubicBez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rtlCol="0" anchor="ctr"/>
          <a:lstStyle/>
          <a:p>
            <a:endParaRPr lang="en-US"/>
          </a:p>
        </p:txBody>
      </p:sp>
      <p:pic>
        <p:nvPicPr>
          <p:cNvPr id="7" name="Picture 6" descr="A diagram of a factory&#10;&#10;Description automatically generated">
            <a:extLst>
              <a:ext uri="{FF2B5EF4-FFF2-40B4-BE49-F238E27FC236}">
                <a16:creationId xmlns:a16="http://schemas.microsoft.com/office/drawing/2014/main" id="{3880E19C-6F15-6844-9BB4-B12246B7CCB5}"/>
              </a:ext>
            </a:extLst>
          </p:cNvPr>
          <p:cNvPicPr>
            <a:picLocks noChangeAspect="1"/>
          </p:cNvPicPr>
          <p:nvPr/>
        </p:nvPicPr>
        <p:blipFill>
          <a:blip r:embed="rId3"/>
          <a:srcRect r="5" b="5"/>
          <a:stretch/>
        </p:blipFill>
        <p:spPr>
          <a:xfrm>
            <a:off x="7751975" y="1075239"/>
            <a:ext cx="4128603" cy="4128603"/>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29" name="Freeform: Shape 28">
            <a:extLst>
              <a:ext uri="{FF2B5EF4-FFF2-40B4-BE49-F238E27FC236}">
                <a16:creationId xmlns:a16="http://schemas.microsoft.com/office/drawing/2014/main" id="{2D385988-EAAF-4C27-AF8A-2BFBECAF3D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9602" y="1"/>
            <a:ext cx="2066948" cy="1621879"/>
          </a:xfrm>
          <a:custGeom>
            <a:avLst/>
            <a:gdLst>
              <a:gd name="connsiteX0" fmla="*/ 0 w 2066948"/>
              <a:gd name="connsiteY0" fmla="*/ 0 h 1621879"/>
              <a:gd name="connsiteX1" fmla="*/ 123825 w 2066948"/>
              <a:gd name="connsiteY1" fmla="*/ 0 h 1621879"/>
              <a:gd name="connsiteX2" fmla="*/ 123825 w 2066948"/>
              <a:gd name="connsiteY2" fmla="*/ 1452620 h 1621879"/>
              <a:gd name="connsiteX3" fmla="*/ 1881378 w 2066948"/>
              <a:gd name="connsiteY3" fmla="*/ 436017 h 1621879"/>
              <a:gd name="connsiteX4" fmla="*/ 1127572 w 2066948"/>
              <a:gd name="connsiteY4" fmla="*/ 0 h 1621879"/>
              <a:gd name="connsiteX5" fmla="*/ 1374887 w 2066948"/>
              <a:gd name="connsiteY5" fmla="*/ 0 h 1621879"/>
              <a:gd name="connsiteX6" fmla="*/ 2035969 w 2066948"/>
              <a:gd name="connsiteY6" fmla="*/ 382391 h 1621879"/>
              <a:gd name="connsiteX7" fmla="*/ 2058648 w 2066948"/>
              <a:gd name="connsiteY7" fmla="*/ 466963 h 1621879"/>
              <a:gd name="connsiteX8" fmla="*/ 2035969 w 2066948"/>
              <a:gd name="connsiteY8" fmla="*/ 489642 h 1621879"/>
              <a:gd name="connsiteX9" fmla="*/ 92869 w 2066948"/>
              <a:gd name="connsiteY9" fmla="*/ 1613592 h 1621879"/>
              <a:gd name="connsiteX10" fmla="*/ 61913 w 2066948"/>
              <a:gd name="connsiteY10" fmla="*/ 1621879 h 1621879"/>
              <a:gd name="connsiteX11" fmla="*/ 0 w 2066948"/>
              <a:gd name="connsiteY11" fmla="*/ 1559967 h 162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6948" h="1621879">
                <a:moveTo>
                  <a:pt x="0" y="0"/>
                </a:moveTo>
                <a:lnTo>
                  <a:pt x="123825" y="0"/>
                </a:lnTo>
                <a:lnTo>
                  <a:pt x="123825" y="1452620"/>
                </a:lnTo>
                <a:lnTo>
                  <a:pt x="1881378" y="436017"/>
                </a:lnTo>
                <a:lnTo>
                  <a:pt x="1127572" y="0"/>
                </a:lnTo>
                <a:lnTo>
                  <a:pt x="1374887" y="0"/>
                </a:lnTo>
                <a:lnTo>
                  <a:pt x="2035969" y="382391"/>
                </a:lnTo>
                <a:cubicBezTo>
                  <a:pt x="2065582" y="399479"/>
                  <a:pt x="2075745" y="437340"/>
                  <a:pt x="2058648" y="466963"/>
                </a:cubicBezTo>
                <a:cubicBezTo>
                  <a:pt x="2053219" y="476384"/>
                  <a:pt x="2045389" y="484204"/>
                  <a:pt x="2035969" y="489642"/>
                </a:cubicBezTo>
                <a:lnTo>
                  <a:pt x="92869" y="1613592"/>
                </a:lnTo>
                <a:cubicBezTo>
                  <a:pt x="83458" y="1619031"/>
                  <a:pt x="72780" y="1621889"/>
                  <a:pt x="61913" y="1621879"/>
                </a:cubicBezTo>
                <a:cubicBezTo>
                  <a:pt x="27719" y="1621879"/>
                  <a:pt x="0" y="1594161"/>
                  <a:pt x="0" y="1559967"/>
                </a:cubicBezTo>
                <a:close/>
              </a:path>
            </a:pathLst>
          </a:custGeom>
          <a:solidFill>
            <a:schemeClr val="accent6"/>
          </a:solidFill>
          <a:ln w="9525" cap="flat">
            <a:noFill/>
            <a:prstDash val="solid"/>
            <a:miter/>
          </a:ln>
        </p:spPr>
        <p:txBody>
          <a:bodyPr rtlCol="0" anchor="ctr"/>
          <a:lstStyle/>
          <a:p>
            <a:endParaRPr lang="en-US"/>
          </a:p>
        </p:txBody>
      </p:sp>
      <p:cxnSp>
        <p:nvCxnSpPr>
          <p:cNvPr id="38" name="Straight Connector 37">
            <a:extLst>
              <a:ext uri="{FF2B5EF4-FFF2-40B4-BE49-F238E27FC236}">
                <a16:creationId xmlns:a16="http://schemas.microsoft.com/office/drawing/2014/main" id="{43621FD4-D14D-45D5-9A57-9A2DE5EA59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8745" y="102790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3" name="Freeform: Shape 32">
            <a:extLst>
              <a:ext uri="{FF2B5EF4-FFF2-40B4-BE49-F238E27FC236}">
                <a16:creationId xmlns:a16="http://schemas.microsoft.com/office/drawing/2014/main" id="{B621D332-7329-4994-8836-C429A51B7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9527" y="6033795"/>
            <a:ext cx="1991064" cy="824205"/>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5" name="Freeform: Shape 34">
            <a:extLst>
              <a:ext uri="{FF2B5EF4-FFF2-40B4-BE49-F238E27FC236}">
                <a16:creationId xmlns:a16="http://schemas.microsoft.com/office/drawing/2014/main" id="{2D20F754-35A9-4508-BE3C-C59996D143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51696" y="5519196"/>
            <a:ext cx="1340305" cy="1338805"/>
          </a:xfrm>
          <a:custGeom>
            <a:avLst/>
            <a:gdLst>
              <a:gd name="connsiteX0" fmla="*/ 61913 w 1340305"/>
              <a:gd name="connsiteY0" fmla="*/ 0 h 1338805"/>
              <a:gd name="connsiteX1" fmla="*/ 1340305 w 1340305"/>
              <a:gd name="connsiteY1" fmla="*/ 0 h 1338805"/>
              <a:gd name="connsiteX2" fmla="*/ 1340305 w 1340305"/>
              <a:gd name="connsiteY2" fmla="*/ 123825 h 1338805"/>
              <a:gd name="connsiteX3" fmla="*/ 123825 w 1340305"/>
              <a:gd name="connsiteY3" fmla="*/ 123825 h 1338805"/>
              <a:gd name="connsiteX4" fmla="*/ 123825 w 1340305"/>
              <a:gd name="connsiteY4" fmla="*/ 1338805 h 1338805"/>
              <a:gd name="connsiteX5" fmla="*/ 0 w 1340305"/>
              <a:gd name="connsiteY5" fmla="*/ 1338805 h 1338805"/>
              <a:gd name="connsiteX6" fmla="*/ 0 w 1340305"/>
              <a:gd name="connsiteY6" fmla="*/ 61913 h 1338805"/>
              <a:gd name="connsiteX7" fmla="*/ 61913 w 1340305"/>
              <a:gd name="connsiteY7" fmla="*/ 0 h 133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0305" h="1338805">
                <a:moveTo>
                  <a:pt x="61913" y="0"/>
                </a:moveTo>
                <a:lnTo>
                  <a:pt x="1340305" y="0"/>
                </a:lnTo>
                <a:lnTo>
                  <a:pt x="1340305" y="123825"/>
                </a:lnTo>
                <a:lnTo>
                  <a:pt x="123825" y="123825"/>
                </a:lnTo>
                <a:lnTo>
                  <a:pt x="123825" y="1338805"/>
                </a:lnTo>
                <a:lnTo>
                  <a:pt x="0" y="1338805"/>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25283704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027FF688B3C1943B4ECEC99E3BB43CC" ma:contentTypeVersion="6" ma:contentTypeDescription="Create a new document." ma:contentTypeScope="" ma:versionID="8f35fd4295288fc87acb777e64988d17">
  <xsd:schema xmlns:xsd="http://www.w3.org/2001/XMLSchema" xmlns:xs="http://www.w3.org/2001/XMLSchema" xmlns:p="http://schemas.microsoft.com/office/2006/metadata/properties" xmlns:ns2="a0e3e070-c456-4c4d-9806-ba71933c9b94" targetNamespace="http://schemas.microsoft.com/office/2006/metadata/properties" ma:root="true" ma:fieldsID="009c998687d10f23a23420e8a72ccd30" ns2:_="">
    <xsd:import namespace="a0e3e070-c456-4c4d-9806-ba71933c9b9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e3e070-c456-4c4d-9806-ba71933c9b9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A55237F-7B08-4322-82A5-9544F45BA73F}">
  <ds:schemaRefs>
    <ds:schemaRef ds:uri="a0e3e070-c456-4c4d-9806-ba71933c9b9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customXml/itemProps2.xml><?xml version="1.0" encoding="utf-8"?>
<ds:datastoreItem xmlns:ds="http://schemas.openxmlformats.org/officeDocument/2006/customXml" ds:itemID="{B641F331-CFBC-4741-A8A8-27A1AC52B870}">
  <ds:schemaRefs>
    <ds:schemaRef ds:uri="http://purl.org/dc/terms/"/>
    <ds:schemaRef ds:uri="http://www.w3.org/XML/1998/namespace"/>
    <ds:schemaRef ds:uri="http://schemas.microsoft.com/office/infopath/2007/PartnerControls"/>
    <ds:schemaRef ds:uri="http://schemas.openxmlformats.org/package/2006/metadata/core-properties"/>
    <ds:schemaRef ds:uri="http://schemas.microsoft.com/office/2006/documentManagement/types"/>
    <ds:schemaRef ds:uri="http://purl.org/dc/elements/1.1/"/>
    <ds:schemaRef ds:uri="a0e3e070-c456-4c4d-9806-ba71933c9b94"/>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CBE236E2-653B-4DD0-93F6-EEFE4C29E14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26707</TotalTime>
  <Words>1227</Words>
  <Application>Microsoft Office PowerPoint</Application>
  <PresentationFormat>宽屏</PresentationFormat>
  <Paragraphs>101</Paragraphs>
  <Slides>19</Slides>
  <Notes>16</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19</vt:i4>
      </vt:variant>
    </vt:vector>
  </HeadingPairs>
  <TitlesOfParts>
    <vt:vector size="24" baseType="lpstr">
      <vt:lpstr>-apple-system</vt:lpstr>
      <vt:lpstr>Arial</vt:lpstr>
      <vt:lpstr>Calibri</vt:lpstr>
      <vt:lpstr>Calibri Light</vt:lpstr>
      <vt:lpstr>Office Theme</vt:lpstr>
      <vt:lpstr>Introduction to Research Work</vt:lpstr>
      <vt:lpstr>Outline</vt:lpstr>
      <vt:lpstr>PowerPoint 演示文稿</vt:lpstr>
      <vt:lpstr>Group members and their contribution</vt:lpstr>
      <vt:lpstr>Reseach Topic</vt:lpstr>
      <vt:lpstr>Introduction</vt:lpstr>
      <vt:lpstr>Timeline</vt:lpstr>
      <vt:lpstr>Research Questions or Hypotheses</vt:lpstr>
      <vt:lpstr>Research Objectives</vt:lpstr>
      <vt:lpstr>Literature Review</vt:lpstr>
      <vt:lpstr>Research Methods</vt:lpstr>
      <vt:lpstr>Design and Steps</vt:lpstr>
      <vt:lpstr>Experiments</vt:lpstr>
      <vt:lpstr>Results</vt:lpstr>
      <vt:lpstr>Results</vt:lpstr>
      <vt:lpstr>Results</vt:lpstr>
      <vt:lpstr>Further Improvement</vt:lpstr>
      <vt:lpstr>References</vt:lpstr>
      <vt:lpstr>End</vt:lpstr>
    </vt:vector>
  </TitlesOfParts>
  <Company>University of Oulu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Tanja Sauvola</dc:creator>
  <cp:lastModifiedBy>Rocky Du</cp:lastModifiedBy>
  <cp:revision>1860</cp:revision>
  <cp:lastPrinted>2024-07-13T10:20:04Z</cp:lastPrinted>
  <dcterms:created xsi:type="dcterms:W3CDTF">2018-09-18T06:33:14Z</dcterms:created>
  <dcterms:modified xsi:type="dcterms:W3CDTF">2024-10-22T03:29:57Z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0x010100B027FF688B3C1943B4ECEC99E3BB43CC</vt:lpwstr>
  </property>
</Properties>
</file>

<file path=docProps/thumbnail.jpeg>
</file>